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53"/>
  </p:notesMasterIdLst>
  <p:handoutMasterIdLst>
    <p:handoutMasterId r:id="rId54"/>
  </p:handoutMasterIdLst>
  <p:sldIdLst>
    <p:sldId id="645" r:id="rId2"/>
    <p:sldId id="712" r:id="rId3"/>
    <p:sldId id="425" r:id="rId4"/>
    <p:sldId id="640" r:id="rId5"/>
    <p:sldId id="592" r:id="rId6"/>
    <p:sldId id="505" r:id="rId7"/>
    <p:sldId id="639" r:id="rId8"/>
    <p:sldId id="653" r:id="rId9"/>
    <p:sldId id="725" r:id="rId10"/>
    <p:sldId id="726" r:id="rId11"/>
    <p:sldId id="265" r:id="rId12"/>
    <p:sldId id="641" r:id="rId13"/>
    <p:sldId id="656" r:id="rId14"/>
    <p:sldId id="654" r:id="rId15"/>
    <p:sldId id="655" r:id="rId16"/>
    <p:sldId id="657" r:id="rId17"/>
    <p:sldId id="703" r:id="rId18"/>
    <p:sldId id="658" r:id="rId19"/>
    <p:sldId id="659" r:id="rId20"/>
    <p:sldId id="704" r:id="rId21"/>
    <p:sldId id="661" r:id="rId22"/>
    <p:sldId id="662" r:id="rId23"/>
    <p:sldId id="664" r:id="rId24"/>
    <p:sldId id="705" r:id="rId25"/>
    <p:sldId id="706" r:id="rId26"/>
    <p:sldId id="665" r:id="rId27"/>
    <p:sldId id="709" r:id="rId28"/>
    <p:sldId id="667" r:id="rId29"/>
    <p:sldId id="668" r:id="rId30"/>
    <p:sldId id="718" r:id="rId31"/>
    <p:sldId id="719" r:id="rId32"/>
    <p:sldId id="724" r:id="rId33"/>
    <p:sldId id="721" r:id="rId34"/>
    <p:sldId id="710" r:id="rId35"/>
    <p:sldId id="711" r:id="rId36"/>
    <p:sldId id="689" r:id="rId37"/>
    <p:sldId id="713" r:id="rId38"/>
    <p:sldId id="714" r:id="rId39"/>
    <p:sldId id="715" r:id="rId40"/>
    <p:sldId id="691" r:id="rId41"/>
    <p:sldId id="692" r:id="rId42"/>
    <p:sldId id="693" r:id="rId43"/>
    <p:sldId id="717" r:id="rId44"/>
    <p:sldId id="694" r:id="rId45"/>
    <p:sldId id="716" r:id="rId46"/>
    <p:sldId id="723" r:id="rId47"/>
    <p:sldId id="695" r:id="rId48"/>
    <p:sldId id="696" r:id="rId49"/>
    <p:sldId id="697" r:id="rId50"/>
    <p:sldId id="722" r:id="rId51"/>
    <p:sldId id="708" r:id="rId52"/>
  </p:sldIdLst>
  <p:sldSz cx="9144000" cy="6858000" type="screen4x3"/>
  <p:notesSz cx="6997700" cy="92837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Mitch Marcus" initials="MPM" lastIdx="1" clrIdx="0"/>
  <p:cmAuthor id="2" name="Jie Gao" initials="JG" lastIdx="1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008000"/>
    <a:srgbClr val="CE3838"/>
    <a:srgbClr val="FFF2D9"/>
    <a:srgbClr val="B2B2B2"/>
    <a:srgbClr val="CC0066"/>
    <a:srgbClr val="FFFF00"/>
    <a:srgbClr val="660033"/>
    <a:srgbClr val="FF6600"/>
    <a:srgbClr val="33CC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60" autoAdjust="0"/>
    <p:restoredTop sz="70189" autoAdjust="0"/>
  </p:normalViewPr>
  <p:slideViewPr>
    <p:cSldViewPr>
      <p:cViewPr varScale="1">
        <p:scale>
          <a:sx n="157" d="100"/>
          <a:sy n="157" d="100"/>
        </p:scale>
        <p:origin x="3552" y="16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8-16T18:05:46.354" idx="13">
    <p:pos x="1462" y="346"/>
    <p:text>Brief history http://pytalent.zandstrasystems.com/meet_py1.html</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eaLnBrk="1" hangingPunct="1">
              <a:defRPr sz="1200">
                <a:cs typeface="Arial" charset="0"/>
              </a:defRPr>
            </a:lvl1pPr>
          </a:lstStyle>
          <a:p>
            <a:pPr>
              <a:defRPr/>
            </a:pPr>
            <a:endParaRPr lang="en-US"/>
          </a:p>
        </p:txBody>
      </p:sp>
      <p:sp>
        <p:nvSpPr>
          <p:cNvPr id="247811"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eaLnBrk="1" hangingPunct="1">
              <a:defRPr sz="1200">
                <a:cs typeface="Arial" charset="0"/>
              </a:defRPr>
            </a:lvl1pPr>
          </a:lstStyle>
          <a:p>
            <a:pPr>
              <a:defRPr/>
            </a:pPr>
            <a:endParaRPr lang="en-US"/>
          </a:p>
        </p:txBody>
      </p:sp>
      <p:sp>
        <p:nvSpPr>
          <p:cNvPr id="247812"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eaLnBrk="1" hangingPunct="1">
              <a:defRPr sz="1200">
                <a:cs typeface="Arial" charset="0"/>
              </a:defRPr>
            </a:lvl1pPr>
          </a:lstStyle>
          <a:p>
            <a:pPr>
              <a:defRPr/>
            </a:pPr>
            <a:endParaRPr lang="en-US"/>
          </a:p>
        </p:txBody>
      </p:sp>
      <p:sp>
        <p:nvSpPr>
          <p:cNvPr id="247813"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eaLnBrk="1" hangingPunct="1">
              <a:defRPr sz="1200">
                <a:cs typeface="Arial" charset="0"/>
              </a:defRPr>
            </a:lvl1pPr>
          </a:lstStyle>
          <a:p>
            <a:pPr>
              <a:defRPr/>
            </a:pPr>
            <a:fld id="{52CF9EB7-2149-4C48-9A18-E90763B161A6}" type="slidenum">
              <a:rPr lang="en-US"/>
              <a:pPr>
                <a:defRPr/>
              </a:pPr>
              <a:t>‹#›</a:t>
            </a:fld>
            <a:endParaRPr lang="en-US"/>
          </a:p>
        </p:txBody>
      </p:sp>
    </p:spTree>
    <p:extLst>
      <p:ext uri="{BB962C8B-B14F-4D97-AF65-F5344CB8AC3E}">
        <p14:creationId xmlns:p14="http://schemas.microsoft.com/office/powerpoint/2010/main" val="1653612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cs typeface="Arial" charset="0"/>
              </a:defRPr>
            </a:lvl1pPr>
          </a:lstStyle>
          <a:p>
            <a:pPr>
              <a:defRPr/>
            </a:pPr>
            <a:endParaRPr lang="en-US"/>
          </a:p>
        </p:txBody>
      </p:sp>
      <p:sp>
        <p:nvSpPr>
          <p:cNvPr id="26214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cs typeface="Arial"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215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cs typeface="Arial" charset="0"/>
              </a:defRPr>
            </a:lvl1pPr>
          </a:lstStyle>
          <a:p>
            <a:pPr>
              <a:defRPr/>
            </a:pPr>
            <a:endParaRPr lang="en-US"/>
          </a:p>
        </p:txBody>
      </p:sp>
      <p:sp>
        <p:nvSpPr>
          <p:cNvPr id="26215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Arial" charset="0"/>
              </a:defRPr>
            </a:lvl1pPr>
          </a:lstStyle>
          <a:p>
            <a:pPr>
              <a:defRPr/>
            </a:pPr>
            <a:fld id="{B9F786AB-E3CC-427B-B0B3-E4580F4AB13F}" type="slidenum">
              <a:rPr lang="en-US"/>
              <a:pPr>
                <a:defRPr/>
              </a:pPr>
              <a:t>‹#›</a:t>
            </a:fld>
            <a:endParaRPr lang="en-US"/>
          </a:p>
        </p:txBody>
      </p:sp>
    </p:spTree>
    <p:extLst>
      <p:ext uri="{BB962C8B-B14F-4D97-AF65-F5344CB8AC3E}">
        <p14:creationId xmlns:p14="http://schemas.microsoft.com/office/powerpoint/2010/main" val="31577818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RPA" TargetMode="External"/><Relationship Id="rId4" Type="http://schemas.openxmlformats.org/officeDocument/2006/relationships/hyperlink" Target="https://en.wikipedia.org/wiki/Open-source_software" TargetMode="External"/><Relationship Id="rId5" Type="http://schemas.openxmlformats.org/officeDocument/2006/relationships/hyperlink" Target="https://en.wikipedia.org/wiki/Benevolent_dictator_for_life"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geeksforgeeks.org/division-operator-in-pyth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A455CB9-43E5-425E-A3E7-B737BD7DE18E}" type="slidenum">
              <a:rPr lang="en-US" sz="1200" smtClean="0"/>
              <a:pPr eaLnBrk="1" hangingPunct="1"/>
              <a:t>1</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0542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formatting options: https://</a:t>
            </a:r>
            <a:r>
              <a:rPr lang="en-US" dirty="0" err="1" smtClean="0"/>
              <a:t>www.python-course.eu</a:t>
            </a:r>
            <a:r>
              <a:rPr lang="en-US" dirty="0" smtClean="0"/>
              <a:t>/python3_formatted_output.php</a:t>
            </a:r>
            <a:endParaRPr lang="en-US" dirty="0"/>
          </a:p>
        </p:txBody>
      </p:sp>
      <p:sp>
        <p:nvSpPr>
          <p:cNvPr id="4" name="Slide Number Placeholder 3"/>
          <p:cNvSpPr>
            <a:spLocks noGrp="1"/>
          </p:cNvSpPr>
          <p:nvPr>
            <p:ph type="sldNum" sz="quarter" idx="10"/>
          </p:nvPr>
        </p:nvSpPr>
        <p:spPr/>
        <p:txBody>
          <a:bodyPr/>
          <a:lstStyle/>
          <a:p>
            <a:pPr>
              <a:defRPr/>
            </a:pPr>
            <a:fld id="{B9F786AB-E3CC-427B-B0B3-E4580F4AB13F}" type="slidenum">
              <a:rPr lang="en-US" smtClean="0"/>
              <a:pPr>
                <a:defRPr/>
              </a:pPr>
              <a:t>15</a:t>
            </a:fld>
            <a:endParaRPr lang="en-US"/>
          </a:p>
        </p:txBody>
      </p:sp>
    </p:spTree>
    <p:extLst>
      <p:ext uri="{BB962C8B-B14F-4D97-AF65-F5344CB8AC3E}">
        <p14:creationId xmlns:p14="http://schemas.microsoft.com/office/powerpoint/2010/main" val="1718560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0746DFD-DA6B-43EF-934E-A5D4FDFFD90E}" type="slidenum">
              <a:rPr lang="en-US" sz="1200" smtClean="0"/>
              <a:pPr eaLnBrk="1" hangingPunct="1"/>
              <a:t>16</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Syntax highlighting in </a:t>
            </a:r>
            <a:r>
              <a:rPr lang="en-US" dirty="0" err="1" smtClean="0"/>
              <a:t>Pycharm</a:t>
            </a:r>
            <a:r>
              <a:rPr lang="en-US" dirty="0" smtClean="0"/>
              <a:t> </a:t>
            </a:r>
            <a:endParaRPr lang="en-US" dirty="0"/>
          </a:p>
        </p:txBody>
      </p:sp>
    </p:spTree>
    <p:extLst>
      <p:ext uri="{BB962C8B-B14F-4D97-AF65-F5344CB8AC3E}">
        <p14:creationId xmlns:p14="http://schemas.microsoft.com/office/powerpoint/2010/main" val="177131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17</a:t>
            </a:fld>
            <a:endParaRPr lang="en-US"/>
          </a:p>
        </p:txBody>
      </p:sp>
    </p:spTree>
    <p:extLst>
      <p:ext uri="{BB962C8B-B14F-4D97-AF65-F5344CB8AC3E}">
        <p14:creationId xmlns:p14="http://schemas.microsoft.com/office/powerpoint/2010/main" val="88290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658B18F-917C-4F61-A0D4-99A14AE84618}" type="slidenum">
              <a:rPr lang="en-US" sz="1200" smtClean="0"/>
              <a:pPr eaLnBrk="1" hangingPunct="1"/>
              <a:t>18</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752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11CA6B0-18AA-47EF-B8FC-6F1FCD067FDF}" type="slidenum">
              <a:rPr lang="en-US" sz="1200" smtClean="0"/>
              <a:pPr eaLnBrk="1" hangingPunct="1"/>
              <a:t>19</a:t>
            </a:fld>
            <a:endParaRPr 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9545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4E755BE-E7CD-4AB5-AB62-FF6B9A7E5ACF}" type="slidenum">
              <a:rPr lang="en-US" sz="1200" smtClean="0"/>
              <a:pPr eaLnBrk="1" hangingPunct="1"/>
              <a:t>20</a:t>
            </a:fld>
            <a:endParaRPr 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29043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BF7DE04-4704-48DA-81DC-DCC28BEAC211}" type="slidenum">
              <a:rPr lang="en-US" sz="1200" smtClean="0"/>
              <a:pPr eaLnBrk="1" hangingPunct="1"/>
              <a:t>21</a:t>
            </a:fld>
            <a:endParaRPr 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7407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9365DD6-5581-46AA-8EEA-61F2368A4FD0}" type="slidenum">
              <a:rPr lang="en-US" sz="1200" smtClean="0"/>
              <a:pPr eaLnBrk="1" hangingPunct="1"/>
              <a:t>22</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4192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05ED926-D9BC-45B2-B466-687553EF7E47}" type="slidenum">
              <a:rPr lang="en-US" sz="1200" smtClean="0"/>
              <a:pPr eaLnBrk="1" hangingPunct="1"/>
              <a:t>23</a:t>
            </a:fld>
            <a:endParaRPr 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288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05ED926-D9BC-45B2-B466-687553EF7E47}" type="slidenum">
              <a:rPr lang="en-US" sz="1200" smtClean="0"/>
              <a:pPr eaLnBrk="1" hangingPunct="1"/>
              <a:t>24</a:t>
            </a:fld>
            <a:endParaRPr 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067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2</a:t>
            </a:fld>
            <a:endParaRPr lang="en-US"/>
          </a:p>
        </p:txBody>
      </p:sp>
    </p:spTree>
    <p:extLst>
      <p:ext uri="{BB962C8B-B14F-4D97-AF65-F5344CB8AC3E}">
        <p14:creationId xmlns:p14="http://schemas.microsoft.com/office/powerpoint/2010/main" val="240343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D792843-78A3-4EFB-8AFA-63055A65398A}" type="slidenum">
              <a:rPr lang="en-US" sz="1200" smtClean="0"/>
              <a:pPr eaLnBrk="1" hangingPunct="1"/>
              <a:t>26</a:t>
            </a:fld>
            <a:endParaRPr lang="en-US"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31108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64B3651-9301-41AB-BB71-79CF3AAA1437}" type="slidenum">
              <a:rPr lang="en-US" sz="1200" smtClean="0"/>
              <a:pPr eaLnBrk="1" hangingPunct="1"/>
              <a:t>27</a:t>
            </a:fld>
            <a:endParaRPr 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76751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3E5DC0CA-8E6C-4E68-8623-643C5FA34517}" type="slidenum">
              <a:rPr lang="en-US" sz="1200" smtClean="0"/>
              <a:pPr eaLnBrk="1" hangingPunct="1"/>
              <a:t>28</a:t>
            </a:fld>
            <a:endParaRPr 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48163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7F43254-FC59-434B-8027-362A73560DCD}" type="slidenum">
              <a:rPr lang="en-US" sz="1200" smtClean="0"/>
              <a:pPr eaLnBrk="1" hangingPunct="1"/>
              <a:t>29</a:t>
            </a:fld>
            <a:endParaRPr 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6536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47EA04D-C456-4C86-996D-7A6D7238277E}" type="slidenum">
              <a:rPr lang="en-US" sz="1200" smtClean="0"/>
              <a:pPr eaLnBrk="1" hangingPunct="1"/>
              <a:t>30</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67041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31</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t>
            </a:r>
            <a:r>
              <a:rPr lang="en-US" dirty="0" err="1" smtClean="0"/>
              <a:t>to</a:t>
            </a:r>
            <a:r>
              <a:rPr lang="en-US" baseline="0" dirty="0" err="1" smtClean="0"/>
              <a:t>do</a:t>
            </a:r>
            <a:r>
              <a:rPr lang="en-US" baseline="0" dirty="0" smtClean="0"/>
              <a:t> </a:t>
            </a:r>
            <a:r>
              <a:rPr lang="mr-IN" baseline="0" dirty="0" smtClean="0"/>
              <a:t>–</a:t>
            </a:r>
            <a:r>
              <a:rPr lang="en-US" baseline="0" dirty="0" smtClean="0"/>
              <a:t> show how the list comprehension can be re-written as a for loop.</a:t>
            </a:r>
            <a:endParaRPr lang="en-US" dirty="0"/>
          </a:p>
        </p:txBody>
      </p:sp>
    </p:spTree>
    <p:extLst>
      <p:ext uri="{BB962C8B-B14F-4D97-AF65-F5344CB8AC3E}">
        <p14:creationId xmlns:p14="http://schemas.microsoft.com/office/powerpoint/2010/main" val="372919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32</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t>
            </a:r>
            <a:r>
              <a:rPr lang="en-US" dirty="0" err="1" smtClean="0"/>
              <a:t>to</a:t>
            </a:r>
            <a:r>
              <a:rPr lang="en-US" baseline="0" dirty="0" err="1" smtClean="0"/>
              <a:t>do</a:t>
            </a:r>
            <a:r>
              <a:rPr lang="en-US" baseline="0" dirty="0" smtClean="0"/>
              <a:t> </a:t>
            </a:r>
            <a:r>
              <a:rPr lang="mr-IN" baseline="0" dirty="0" smtClean="0"/>
              <a:t>–</a:t>
            </a:r>
            <a:r>
              <a:rPr lang="en-US" baseline="0" dirty="0" smtClean="0"/>
              <a:t> show how the list comprehension can be re-written as a for loop.</a:t>
            </a:r>
            <a:endParaRPr lang="en-US" dirty="0"/>
          </a:p>
        </p:txBody>
      </p:sp>
    </p:spTree>
    <p:extLst>
      <p:ext uri="{BB962C8B-B14F-4D97-AF65-F5344CB8AC3E}">
        <p14:creationId xmlns:p14="http://schemas.microsoft.com/office/powerpoint/2010/main" val="358858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B0B51D2-9035-47E3-AB4A-35363D9A1859}" type="slidenum">
              <a:rPr lang="en-US" sz="1200" smtClean="0"/>
              <a:pPr eaLnBrk="1" hangingPunct="1"/>
              <a:t>33</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8143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B0B51D2-9035-47E3-AB4A-35363D9A1859}" type="slidenum">
              <a:rPr lang="en-US" sz="1200" smtClean="0"/>
              <a:pPr eaLnBrk="1" hangingPunct="1"/>
              <a:t>34</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698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35</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074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9F6E079-64C3-488F-8DB4-82F630889A09}" type="slidenum">
              <a:rPr lang="en-US" sz="1200" smtClean="0"/>
              <a:pPr eaLnBrk="1" hangingPunct="1"/>
              <a:t>3</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Times New Roman" pitchFamily="18" charset="0"/>
                <a:ea typeface="+mn-ea"/>
                <a:cs typeface="+mn-cs"/>
              </a:rPr>
              <a:t>Guido van Rossum is the author of Python, an interpreted, interactive object-oriented programming language. In the late 1980s, Van Rossum began work on Python at the National Research Institute for Mathematics and Computer Science in the Netherlands where we worked on the programming language ABC. ABC was intended to be a programming language that could be taught to intelligent computer users who were not computer programmers or software developers in any sense.  Instead the focus was on scientists</a:t>
            </a:r>
            <a:r>
              <a:rPr lang="en-US" sz="1200" b="0" i="0" u="none" strike="noStrike" kern="1200" baseline="0" dirty="0" smtClean="0">
                <a:solidFill>
                  <a:schemeClr val="tx1"/>
                </a:solidFill>
                <a:effectLst/>
                <a:latin typeface="Times New Roman" pitchFamily="18" charset="0"/>
                <a:ea typeface="+mn-ea"/>
                <a:cs typeface="+mn-cs"/>
              </a:rPr>
              <a:t> like </a:t>
            </a:r>
            <a:r>
              <a:rPr lang="en-US" sz="1200" b="0" i="0" u="none" strike="noStrike" kern="1200" dirty="0" smtClean="0">
                <a:solidFill>
                  <a:schemeClr val="tx1"/>
                </a:solidFill>
                <a:effectLst/>
                <a:latin typeface="Times New Roman" pitchFamily="18" charset="0"/>
                <a:ea typeface="+mn-ea"/>
                <a:cs typeface="+mn-cs"/>
              </a:rPr>
              <a:t>physicists or social scientists or linguists. </a:t>
            </a:r>
            <a:r>
              <a:rPr lang="en-US" sz="1200" b="0" i="0" u="none" strike="noStrike" kern="1200" baseline="0" dirty="0" smtClean="0">
                <a:solidFill>
                  <a:schemeClr val="tx1"/>
                </a:solidFill>
                <a:effectLst/>
                <a:latin typeface="Times New Roman" pitchFamily="18" charset="0"/>
                <a:ea typeface="+mn-ea"/>
                <a:cs typeface="+mn-cs"/>
              </a:rPr>
              <a:t>Python is partially inspired by his work on the ABC programming language in the 80s.  He started developing his own language in </a:t>
            </a:r>
            <a:r>
              <a:rPr lang="cs-CZ" sz="1200" b="0" i="0" u="none" strike="noStrike" kern="1200" dirty="0" smtClean="0">
                <a:solidFill>
                  <a:schemeClr val="tx1"/>
                </a:solidFill>
                <a:effectLst/>
                <a:latin typeface="Times New Roman" pitchFamily="18" charset="0"/>
                <a:ea typeface="+mn-ea"/>
                <a:cs typeface="+mn-cs"/>
              </a:rPr>
              <a:t>1989.</a:t>
            </a:r>
            <a:r>
              <a:rPr lang="en-US" sz="1200" b="0" i="0" u="none" strike="noStrike" kern="1200" baseline="0" dirty="0" smtClean="0">
                <a:solidFill>
                  <a:schemeClr val="tx1"/>
                </a:solidFill>
                <a:effectLst/>
                <a:latin typeface="Times New Roman" pitchFamily="18" charset="0"/>
                <a:ea typeface="+mn-ea"/>
                <a:cs typeface="+mn-cs"/>
              </a:rPr>
              <a:t>  (http://</a:t>
            </a:r>
            <a:r>
              <a:rPr lang="en-US" sz="1200" b="0" i="0" u="none" strike="noStrike" kern="1200" baseline="0" dirty="0" err="1" smtClean="0">
                <a:solidFill>
                  <a:schemeClr val="tx1"/>
                </a:solidFill>
                <a:effectLst/>
                <a:latin typeface="Times New Roman" pitchFamily="18" charset="0"/>
                <a:ea typeface="+mn-ea"/>
                <a:cs typeface="+mn-cs"/>
              </a:rPr>
              <a:t>pytalent.zandstrasystems.com</a:t>
            </a:r>
            <a:r>
              <a:rPr lang="en-US" sz="1200" b="0" i="0" u="none" strike="noStrike" kern="1200" baseline="0" dirty="0" smtClean="0">
                <a:solidFill>
                  <a:schemeClr val="tx1"/>
                </a:solidFill>
                <a:effectLst/>
                <a:latin typeface="Times New Roman" pitchFamily="18" charset="0"/>
                <a:ea typeface="+mn-ea"/>
                <a:cs typeface="+mn-cs"/>
              </a:rPr>
              <a:t>/meet_py1.html)</a:t>
            </a:r>
            <a:endParaRPr lang="cs-CZ" sz="1200" b="0" i="0" u="none" strike="noStrike" kern="1200" dirty="0" smtClean="0">
              <a:solidFill>
                <a:schemeClr val="tx1"/>
              </a:solidFill>
              <a:effectLst/>
              <a:latin typeface="Times New Roman" pitchFamily="18" charset="0"/>
              <a:ea typeface="+mn-ea"/>
              <a:cs typeface="+mn-cs"/>
            </a:endParaRPr>
          </a:p>
          <a:p>
            <a:pPr eaLnBrk="1" hangingPunct="1"/>
            <a:endParaRPr lang="cs-CZ" sz="1200" b="0" i="0" u="none" strike="noStrike" kern="1200" baseline="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In 1999, Van </a:t>
            </a:r>
            <a:r>
              <a:rPr lang="cs-CZ" sz="1200" b="0" i="0" u="none" strike="noStrike" kern="1200" dirty="0" err="1" smtClean="0">
                <a:solidFill>
                  <a:schemeClr val="tx1"/>
                </a:solidFill>
                <a:effectLst/>
                <a:latin typeface="Times New Roman" pitchFamily="18" charset="0"/>
                <a:ea typeface="+mn-ea"/>
                <a:cs typeface="+mn-cs"/>
              </a:rPr>
              <a:t>Rossum</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submitted</a:t>
            </a:r>
            <a:r>
              <a:rPr lang="cs-CZ" sz="1200" b="0" i="0" u="none" strike="noStrike" kern="1200" dirty="0" smtClean="0">
                <a:solidFill>
                  <a:schemeClr val="tx1"/>
                </a:solidFill>
                <a:effectLst/>
                <a:latin typeface="Times New Roman" pitchFamily="18" charset="0"/>
                <a:ea typeface="+mn-ea"/>
                <a:cs typeface="+mn-cs"/>
              </a:rPr>
              <a:t> a </a:t>
            </a:r>
            <a:r>
              <a:rPr lang="cs-CZ" sz="1200" b="0" i="0" u="none" strike="noStrike" kern="1200" dirty="0" err="1" smtClean="0">
                <a:solidFill>
                  <a:schemeClr val="tx1"/>
                </a:solidFill>
                <a:effectLst/>
                <a:latin typeface="Times New Roman" pitchFamily="18" charset="0"/>
                <a:ea typeface="+mn-ea"/>
                <a:cs typeface="+mn-cs"/>
              </a:rPr>
              <a:t>funding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proposal</a:t>
            </a:r>
            <a:r>
              <a:rPr lang="cs-CZ" sz="1200" b="0" i="0" u="none" strike="noStrike" kern="1200" dirty="0" smtClean="0">
                <a:solidFill>
                  <a:schemeClr val="tx1"/>
                </a:solidFill>
                <a:effectLst/>
                <a:latin typeface="Times New Roman" pitchFamily="18" charset="0"/>
                <a:ea typeface="+mn-ea"/>
                <a:cs typeface="+mn-cs"/>
              </a:rPr>
              <a:t> to </a:t>
            </a:r>
            <a:r>
              <a:rPr lang="cs-CZ" sz="1200" b="0" i="0" u="none" strike="noStrike" kern="1200" dirty="0" smtClean="0">
                <a:solidFill>
                  <a:schemeClr val="tx1"/>
                </a:solidFill>
                <a:effectLst/>
                <a:latin typeface="Times New Roman" pitchFamily="18" charset="0"/>
                <a:ea typeface="+mn-ea"/>
                <a:cs typeface="+mn-cs"/>
                <a:hlinkClick r:id="rId3" tooltip="DARPA"/>
              </a:rPr>
              <a:t>DARPA</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called</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Computer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Programming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Everybody</a:t>
            </a:r>
            <a:r>
              <a:rPr lang="cs-CZ" sz="1200" b="0" i="0" u="none" strike="noStrike" kern="1200" dirty="0" smtClean="0">
                <a:solidFill>
                  <a:schemeClr val="tx1"/>
                </a:solidFill>
                <a:effectLst/>
                <a:latin typeface="Times New Roman" pitchFamily="18" charset="0"/>
                <a:ea typeface="+mn-ea"/>
                <a:cs typeface="+mn-cs"/>
              </a:rPr>
              <a:t>", in </a:t>
            </a:r>
            <a:r>
              <a:rPr lang="cs-CZ" sz="1200" b="0" i="0" u="none" strike="noStrike" kern="1200" dirty="0" err="1" smtClean="0">
                <a:solidFill>
                  <a:schemeClr val="tx1"/>
                </a:solidFill>
                <a:effectLst/>
                <a:latin typeface="Times New Roman" pitchFamily="18" charset="0"/>
                <a:ea typeface="+mn-ea"/>
                <a:cs typeface="+mn-cs"/>
              </a:rPr>
              <a:t>which</a:t>
            </a:r>
            <a:r>
              <a:rPr lang="cs-CZ" sz="1200" b="0" i="0" u="none" strike="noStrike" kern="1200" dirty="0" smtClean="0">
                <a:solidFill>
                  <a:schemeClr val="tx1"/>
                </a:solidFill>
                <a:effectLst/>
                <a:latin typeface="Times New Roman" pitchFamily="18" charset="0"/>
                <a:ea typeface="+mn-ea"/>
                <a:cs typeface="+mn-cs"/>
              </a:rPr>
              <a:t> he </a:t>
            </a:r>
            <a:r>
              <a:rPr lang="cs-CZ" sz="1200" b="0" i="0" u="none" strike="noStrike" kern="1200" dirty="0" err="1" smtClean="0">
                <a:solidFill>
                  <a:schemeClr val="tx1"/>
                </a:solidFill>
                <a:effectLst/>
                <a:latin typeface="Times New Roman" pitchFamily="18" charset="0"/>
                <a:ea typeface="+mn-ea"/>
                <a:cs typeface="+mn-cs"/>
              </a:rPr>
              <a:t>further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defined</a:t>
            </a:r>
            <a:r>
              <a:rPr lang="cs-CZ" sz="1200" b="0" i="0" u="none" strike="noStrike" kern="1200" dirty="0" smtClean="0">
                <a:solidFill>
                  <a:schemeClr val="tx1"/>
                </a:solidFill>
                <a:effectLst/>
                <a:latin typeface="Times New Roman" pitchFamily="18" charset="0"/>
                <a:ea typeface="+mn-ea"/>
                <a:cs typeface="+mn-cs"/>
              </a:rPr>
              <a:t> his </a:t>
            </a:r>
            <a:r>
              <a:rPr lang="cs-CZ" sz="1200" b="0" i="0" u="none" strike="noStrike" kern="1200" dirty="0" err="1" smtClean="0">
                <a:solidFill>
                  <a:schemeClr val="tx1"/>
                </a:solidFill>
                <a:effectLst/>
                <a:latin typeface="Times New Roman" pitchFamily="18" charset="0"/>
                <a:ea typeface="+mn-ea"/>
                <a:cs typeface="+mn-cs"/>
              </a:rPr>
              <a:t>goals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Python:</a:t>
            </a: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An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easy</a:t>
            </a:r>
            <a:r>
              <a:rPr lang="cs-CZ" sz="1200" b="0" i="0" u="none" strike="noStrike" kern="1200" dirty="0" smtClean="0">
                <a:solidFill>
                  <a:schemeClr val="tx1"/>
                </a:solidFill>
                <a:effectLst/>
                <a:latin typeface="Times New Roman" pitchFamily="18" charset="0"/>
                <a:ea typeface="+mn-ea"/>
                <a:cs typeface="+mn-cs"/>
              </a:rPr>
              <a:t> and </a:t>
            </a:r>
            <a:r>
              <a:rPr lang="cs-CZ" sz="1200" b="0" i="0" u="none" strike="noStrike" kern="1200" dirty="0" err="1" smtClean="0">
                <a:solidFill>
                  <a:schemeClr val="tx1"/>
                </a:solidFill>
                <a:effectLst/>
                <a:latin typeface="Times New Roman" pitchFamily="18" charset="0"/>
                <a:ea typeface="+mn-ea"/>
                <a:cs typeface="+mn-cs"/>
              </a:rPr>
              <a:t>intuitive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language</a:t>
            </a:r>
            <a:r>
              <a:rPr lang="cs-CZ" sz="1200" b="0" i="0" u="none" strike="noStrike" kern="1200" dirty="0" smtClean="0">
                <a:solidFill>
                  <a:schemeClr val="tx1"/>
                </a:solidFill>
                <a:effectLst/>
                <a:latin typeface="Times New Roman" pitchFamily="18" charset="0"/>
                <a:ea typeface="+mn-ea"/>
                <a:cs typeface="+mn-cs"/>
              </a:rPr>
              <a:t> just as </a:t>
            </a:r>
            <a:r>
              <a:rPr lang="cs-CZ" sz="1200" b="0" i="0" u="none" strike="noStrike" kern="1200" dirty="0" err="1" smtClean="0">
                <a:solidFill>
                  <a:schemeClr val="tx1"/>
                </a:solidFill>
                <a:effectLst/>
                <a:latin typeface="Times New Roman" pitchFamily="18" charset="0"/>
                <a:ea typeface="+mn-ea"/>
                <a:cs typeface="+mn-cs"/>
              </a:rPr>
              <a:t>powerful</a:t>
            </a:r>
            <a:r>
              <a:rPr lang="cs-CZ" sz="1200" b="0" i="0" u="none" strike="noStrike" kern="1200" dirty="0" smtClean="0">
                <a:solidFill>
                  <a:schemeClr val="tx1"/>
                </a:solidFill>
                <a:effectLst/>
                <a:latin typeface="Times New Roman" pitchFamily="18" charset="0"/>
                <a:ea typeface="+mn-ea"/>
                <a:cs typeface="+mn-cs"/>
              </a:rPr>
              <a:t> as major </a:t>
            </a:r>
            <a:r>
              <a:rPr lang="cs-CZ" sz="1200" b="0" i="0" u="none" strike="noStrike" kern="1200" dirty="0" err="1" smtClean="0">
                <a:solidFill>
                  <a:schemeClr val="tx1"/>
                </a:solidFill>
                <a:effectLst/>
                <a:latin typeface="Times New Roman" pitchFamily="18" charset="0"/>
                <a:ea typeface="+mn-ea"/>
                <a:cs typeface="+mn-cs"/>
              </a:rPr>
              <a:t>competitors</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hlinkClick r:id="rId4" tooltip="Open-source software"/>
              </a:rPr>
              <a:t>* Open source</a:t>
            </a:r>
            <a:r>
              <a:rPr lang="cs-CZ" sz="1200" b="0" i="0" u="none" strike="noStrike" kern="1200" dirty="0" smtClean="0">
                <a:solidFill>
                  <a:schemeClr val="tx1"/>
                </a:solidFill>
                <a:effectLst/>
                <a:latin typeface="Times New Roman" pitchFamily="18" charset="0"/>
                <a:ea typeface="+mn-ea"/>
                <a:cs typeface="+mn-cs"/>
              </a:rPr>
              <a:t>, so </a:t>
            </a:r>
            <a:r>
              <a:rPr lang="cs-CZ" sz="1200" b="0" i="0" u="none" strike="noStrike" kern="1200" dirty="0" err="1" smtClean="0">
                <a:solidFill>
                  <a:schemeClr val="tx1"/>
                </a:solidFill>
                <a:effectLst/>
                <a:latin typeface="Times New Roman" pitchFamily="18" charset="0"/>
                <a:ea typeface="+mn-ea"/>
                <a:cs typeface="+mn-cs"/>
              </a:rPr>
              <a:t>anyone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can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contribute</a:t>
            </a:r>
            <a:r>
              <a:rPr lang="cs-CZ" sz="1200" b="0" i="0" u="none" strike="noStrike" kern="1200" dirty="0" smtClean="0">
                <a:solidFill>
                  <a:schemeClr val="tx1"/>
                </a:solidFill>
                <a:effectLst/>
                <a:latin typeface="Times New Roman" pitchFamily="18" charset="0"/>
                <a:ea typeface="+mn-ea"/>
                <a:cs typeface="+mn-cs"/>
              </a:rPr>
              <a:t> to </a:t>
            </a:r>
            <a:r>
              <a:rPr lang="cs-CZ" sz="1200" b="0" i="0" u="none" strike="noStrike" kern="1200" dirty="0" err="1" smtClean="0">
                <a:solidFill>
                  <a:schemeClr val="tx1"/>
                </a:solidFill>
                <a:effectLst/>
                <a:latin typeface="Times New Roman" pitchFamily="18" charset="0"/>
                <a:ea typeface="+mn-ea"/>
                <a:cs typeface="+mn-cs"/>
              </a:rPr>
              <a:t>its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development</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Code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that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is</a:t>
            </a:r>
            <a:r>
              <a:rPr lang="cs-CZ" sz="1200" b="0" i="0" u="none" strike="noStrike" kern="1200" dirty="0" smtClean="0">
                <a:solidFill>
                  <a:schemeClr val="tx1"/>
                </a:solidFill>
                <a:effectLst/>
                <a:latin typeface="Times New Roman" pitchFamily="18" charset="0"/>
                <a:ea typeface="+mn-ea"/>
                <a:cs typeface="+mn-cs"/>
              </a:rPr>
              <a:t> as </a:t>
            </a:r>
            <a:r>
              <a:rPr lang="cs-CZ" sz="1200" b="0" i="0" u="none" strike="noStrike" kern="1200" dirty="0" err="1" smtClean="0">
                <a:solidFill>
                  <a:schemeClr val="tx1"/>
                </a:solidFill>
                <a:effectLst/>
                <a:latin typeface="Times New Roman" pitchFamily="18" charset="0"/>
                <a:ea typeface="+mn-ea"/>
                <a:cs typeface="+mn-cs"/>
              </a:rPr>
              <a:t>understandable</a:t>
            </a:r>
            <a:r>
              <a:rPr lang="cs-CZ" sz="1200" b="0" i="0" u="none" strike="noStrike" kern="1200" dirty="0" smtClean="0">
                <a:solidFill>
                  <a:schemeClr val="tx1"/>
                </a:solidFill>
                <a:effectLst/>
                <a:latin typeface="Times New Roman" pitchFamily="18" charset="0"/>
                <a:ea typeface="+mn-ea"/>
                <a:cs typeface="+mn-cs"/>
              </a:rPr>
              <a:t> as </a:t>
            </a:r>
            <a:r>
              <a:rPr lang="cs-CZ" sz="1200" b="0" i="0" u="none" strike="noStrike" kern="1200" dirty="0" err="1" smtClean="0">
                <a:solidFill>
                  <a:schemeClr val="tx1"/>
                </a:solidFill>
                <a:effectLst/>
                <a:latin typeface="Times New Roman" pitchFamily="18" charset="0"/>
                <a:ea typeface="+mn-ea"/>
                <a:cs typeface="+mn-cs"/>
              </a:rPr>
              <a:t>plain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English</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Suitability</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everyday</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tasks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allowing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short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development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times</a:t>
            </a:r>
            <a:endParaRPr lang="en-US" sz="1200" b="0" i="0" u="none" strike="noStrike" kern="1200" baseline="0" dirty="0" smtClean="0">
              <a:solidFill>
                <a:schemeClr val="tx1"/>
              </a:solidFill>
              <a:effectLst/>
              <a:latin typeface="Times New Roman" pitchFamily="18" charset="0"/>
              <a:ea typeface="+mn-ea"/>
              <a:cs typeface="+mn-cs"/>
            </a:endParaRPr>
          </a:p>
          <a:p>
            <a:pPr eaLnBrk="1" hangingPunct="1"/>
            <a:endParaRPr lang="en-US" sz="1200" b="0" i="0" u="none" strike="noStrike" kern="1200" baseline="0" dirty="0" smtClean="0">
              <a:solidFill>
                <a:schemeClr val="tx1"/>
              </a:solidFill>
              <a:effectLst/>
              <a:latin typeface="Times New Roman" pitchFamily="18" charset="0"/>
              <a:ea typeface="+mn-ea"/>
              <a:cs typeface="+mn-cs"/>
            </a:endParaRPr>
          </a:p>
          <a:p>
            <a:pPr eaLnBrk="1" hangingPunct="1"/>
            <a:r>
              <a:rPr lang="en-US" sz="1200" b="0" i="0" u="none" strike="noStrike" kern="1200" baseline="0" dirty="0" smtClean="0">
                <a:solidFill>
                  <a:schemeClr val="tx1"/>
                </a:solidFill>
                <a:effectLst/>
                <a:latin typeface="Times New Roman" pitchFamily="18" charset="0"/>
                <a:ea typeface="+mn-ea"/>
                <a:cs typeface="+mn-cs"/>
              </a:rPr>
              <a:t>From 2005-2012 </a:t>
            </a:r>
            <a:r>
              <a:rPr lang="en-US" sz="1200" b="0" i="0" u="none" strike="noStrike" kern="1200" dirty="0" smtClean="0">
                <a:solidFill>
                  <a:schemeClr val="tx1"/>
                </a:solidFill>
                <a:effectLst/>
                <a:latin typeface="Times New Roman" pitchFamily="18" charset="0"/>
                <a:ea typeface="+mn-ea"/>
                <a:cs typeface="+mn-cs"/>
              </a:rPr>
              <a:t>Guido worked</a:t>
            </a:r>
            <a:r>
              <a:rPr lang="en-US" sz="1200" b="0" i="0" u="none" strike="noStrike" kern="1200" baseline="0" dirty="0" smtClean="0">
                <a:solidFill>
                  <a:schemeClr val="tx1"/>
                </a:solidFill>
                <a:effectLst/>
                <a:latin typeface="Times New Roman" pitchFamily="18" charset="0"/>
                <a:ea typeface="+mn-ea"/>
                <a:cs typeface="+mn-cs"/>
              </a:rPr>
              <a:t> at Google where he spent half his time developing Python.  Now he works at Dropbox.</a:t>
            </a:r>
            <a:br>
              <a:rPr lang="en-US" sz="1200" b="0" i="0" u="none" strike="noStrike" kern="1200" baseline="0" dirty="0" smtClean="0">
                <a:solidFill>
                  <a:schemeClr val="tx1"/>
                </a:solidFill>
                <a:effectLst/>
                <a:latin typeface="Times New Roman" pitchFamily="18" charset="0"/>
                <a:ea typeface="+mn-ea"/>
                <a:cs typeface="+mn-cs"/>
              </a:rPr>
            </a:br>
            <a:endParaRPr lang="en-US" sz="1200" b="0" i="0" u="none" strike="noStrike" kern="1200" baseline="0" dirty="0" smtClean="0">
              <a:solidFill>
                <a:schemeClr val="tx1"/>
              </a:solidFill>
              <a:effectLst/>
              <a:latin typeface="Times New Roman" pitchFamily="18" charset="0"/>
              <a:ea typeface="+mn-ea"/>
              <a:cs typeface="+mn-cs"/>
            </a:endParaRPr>
          </a:p>
          <a:p>
            <a:pPr eaLnBrk="1" hangingPunct="1"/>
            <a:r>
              <a:rPr lang="en-US" sz="1200" b="0" i="0" u="none" strike="noStrike" kern="1200" dirty="0" smtClean="0">
                <a:solidFill>
                  <a:schemeClr val="tx1"/>
                </a:solidFill>
                <a:effectLst/>
                <a:latin typeface="Times New Roman" pitchFamily="18" charset="0"/>
                <a:ea typeface="+mn-ea"/>
                <a:cs typeface="+mn-cs"/>
              </a:rPr>
              <a:t>In 2018, he</a:t>
            </a:r>
            <a:r>
              <a:rPr lang="en-US" sz="1200" b="0" i="0" u="none" strike="noStrike" kern="1200" baseline="0" dirty="0" smtClean="0">
                <a:solidFill>
                  <a:schemeClr val="tx1"/>
                </a:solidFill>
                <a:effectLst/>
                <a:latin typeface="Times New Roman" pitchFamily="18" charset="0"/>
                <a:ea typeface="+mn-ea"/>
                <a:cs typeface="+mn-cs"/>
              </a:rPr>
              <a:t> </a:t>
            </a:r>
            <a:r>
              <a:rPr lang="en-US" sz="1200" b="0" i="0" u="none" strike="noStrike" kern="1200" dirty="0" smtClean="0">
                <a:solidFill>
                  <a:schemeClr val="tx1"/>
                </a:solidFill>
                <a:effectLst/>
                <a:latin typeface="Times New Roman" pitchFamily="18" charset="0"/>
                <a:ea typeface="+mn-ea"/>
                <a:cs typeface="+mn-cs"/>
              </a:rPr>
              <a:t>announced that he would be stepping down from the position of </a:t>
            </a:r>
            <a:r>
              <a:rPr lang="en-US" sz="1200" b="0" i="0" u="none" strike="noStrike" kern="1200" dirty="0" smtClean="0">
                <a:solidFill>
                  <a:schemeClr val="tx1"/>
                </a:solidFill>
                <a:effectLst/>
                <a:latin typeface="Times New Roman" pitchFamily="18" charset="0"/>
                <a:ea typeface="+mn-ea"/>
                <a:cs typeface="+mn-cs"/>
                <a:hlinkClick r:id="rId5" tooltip="Benevolent dictator for life"/>
              </a:rPr>
              <a:t>BDFL</a:t>
            </a:r>
            <a:r>
              <a:rPr lang="en-US" sz="1200" b="0" i="0" u="none" strike="noStrike" kern="1200" dirty="0" smtClean="0">
                <a:solidFill>
                  <a:schemeClr val="tx1"/>
                </a:solidFill>
                <a:effectLst/>
                <a:latin typeface="Times New Roman" pitchFamily="18" charset="0"/>
                <a:ea typeface="+mn-ea"/>
                <a:cs typeface="+mn-cs"/>
              </a:rPr>
              <a:t> of the Python programming language</a:t>
            </a:r>
          </a:p>
          <a:p>
            <a:pPr eaLnBrk="1" hangingPunct="1"/>
            <a:r>
              <a:rPr lang="en-US" sz="1200" b="0" i="0" u="none" strike="noStrike" kern="1200" baseline="0" dirty="0" smtClean="0">
                <a:solidFill>
                  <a:schemeClr val="tx1"/>
                </a:solidFill>
                <a:effectLst/>
                <a:latin typeface="Times New Roman" pitchFamily="18" charset="0"/>
                <a:ea typeface="+mn-ea"/>
                <a:cs typeface="+mn-cs"/>
              </a:rPr>
              <a:t>(https://</a:t>
            </a:r>
            <a:r>
              <a:rPr lang="en-US" sz="1200" b="0" i="0" u="none" strike="noStrike" kern="1200" baseline="0" dirty="0" err="1" smtClean="0">
                <a:solidFill>
                  <a:schemeClr val="tx1"/>
                </a:solidFill>
                <a:effectLst/>
                <a:latin typeface="Times New Roman" pitchFamily="18" charset="0"/>
                <a:ea typeface="+mn-ea"/>
                <a:cs typeface="+mn-cs"/>
              </a:rPr>
              <a:t>en.wikipedia.org</a:t>
            </a:r>
            <a:r>
              <a:rPr lang="en-US" sz="1200" b="0" i="0" u="none" strike="noStrike" kern="1200" baseline="0" dirty="0" smtClean="0">
                <a:solidFill>
                  <a:schemeClr val="tx1"/>
                </a:solidFill>
                <a:effectLst/>
                <a:latin typeface="Times New Roman" pitchFamily="18" charset="0"/>
                <a:ea typeface="+mn-ea"/>
                <a:cs typeface="+mn-cs"/>
              </a:rPr>
              <a:t>/wiki/</a:t>
            </a:r>
            <a:r>
              <a:rPr lang="en-US" sz="1200" b="0" i="0" u="none" strike="noStrike" kern="1200" baseline="0" dirty="0" err="1" smtClean="0">
                <a:solidFill>
                  <a:schemeClr val="tx1"/>
                </a:solidFill>
                <a:effectLst/>
                <a:latin typeface="Times New Roman" pitchFamily="18" charset="0"/>
                <a:ea typeface="+mn-ea"/>
                <a:cs typeface="+mn-cs"/>
              </a:rPr>
              <a:t>Guido_van_Rossum</a:t>
            </a:r>
            <a:r>
              <a:rPr lang="en-US" sz="1200" b="0" i="0" u="none" strike="noStrike" kern="1200" baseline="0" dirty="0" smtClean="0">
                <a:solidFill>
                  <a:schemeClr val="tx1"/>
                </a:solidFill>
                <a:effectLst/>
                <a:latin typeface="Times New Roman" pitchFamily="18" charset="0"/>
                <a:ea typeface="+mn-ea"/>
                <a:cs typeface="+mn-cs"/>
              </a:rPr>
              <a:t>)</a:t>
            </a:r>
          </a:p>
        </p:txBody>
      </p:sp>
    </p:spTree>
    <p:extLst>
      <p:ext uri="{BB962C8B-B14F-4D97-AF65-F5344CB8AC3E}">
        <p14:creationId xmlns:p14="http://schemas.microsoft.com/office/powerpoint/2010/main" val="162684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2715907-03C2-4443-AFC7-4B2FA994F58A}" type="slidenum">
              <a:rPr lang="en-US" sz="1200" smtClean="0"/>
              <a:pPr eaLnBrk="1" hangingPunct="1"/>
              <a:t>36</a:t>
            </a:fld>
            <a:endParaRPr 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78436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38</a:t>
            </a:fld>
            <a:endParaRPr lang="en-US"/>
          </a:p>
        </p:txBody>
      </p:sp>
    </p:spTree>
    <p:extLst>
      <p:ext uri="{BB962C8B-B14F-4D97-AF65-F5344CB8AC3E}">
        <p14:creationId xmlns:p14="http://schemas.microsoft.com/office/powerpoint/2010/main" val="2294004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BD6106D-3C24-4E07-857D-80034C499C49}" type="slidenum">
              <a:rPr lang="en-US" sz="1200" smtClean="0"/>
              <a:pPr eaLnBrk="1" hangingPunct="1"/>
              <a:t>40</a:t>
            </a:fld>
            <a:endParaRPr lang="en-US" sz="1200"/>
          </a:p>
        </p:txBody>
      </p:sp>
      <p:sp>
        <p:nvSpPr>
          <p:cNvPr id="100355" name="Rectangle 1026"/>
          <p:cNvSpPr>
            <a:spLocks noGrp="1" noRot="1" noChangeAspect="1" noChangeArrowheads="1" noTextEdit="1"/>
          </p:cNvSpPr>
          <p:nvPr>
            <p:ph type="sldImg"/>
          </p:nvPr>
        </p:nvSpPr>
        <p:spPr>
          <a:ln/>
        </p:spPr>
      </p:sp>
      <p:sp>
        <p:nvSpPr>
          <p:cNvPr id="1003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1695630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5BCEB9D-5048-44C0-B201-D526EF7825C1}" type="slidenum">
              <a:rPr lang="en-US" sz="1200" smtClean="0"/>
              <a:pPr eaLnBrk="1" hangingPunct="1"/>
              <a:t>41</a:t>
            </a:fld>
            <a:endParaRPr lang="en-US" sz="1200"/>
          </a:p>
        </p:txBody>
      </p:sp>
      <p:sp>
        <p:nvSpPr>
          <p:cNvPr id="101379" name="Rectangle 1026"/>
          <p:cNvSpPr>
            <a:spLocks noGrp="1" noRot="1" noChangeAspect="1" noChangeArrowheads="1" noTextEdit="1"/>
          </p:cNvSpPr>
          <p:nvPr>
            <p:ph type="sldImg"/>
          </p:nvPr>
        </p:nvSpPr>
        <p:spPr>
          <a:ln/>
        </p:spPr>
      </p:sp>
      <p:sp>
        <p:nvSpPr>
          <p:cNvPr id="1013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65950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314B80BD-E83D-4327-8C71-4A73783591D1}" type="slidenum">
              <a:rPr lang="en-US" sz="1200" smtClean="0"/>
              <a:pPr eaLnBrk="1" hangingPunct="1"/>
              <a:t>42</a:t>
            </a:fld>
            <a:endParaRPr 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92778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43</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05061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44</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476986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45</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236226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46</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512556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A9610D7-ED16-4E9A-8FC6-D1D5E5023FCF}" type="slidenum">
              <a:rPr lang="en-US" sz="1200" smtClean="0"/>
              <a:pPr eaLnBrk="1" hangingPunct="1"/>
              <a:t>47</a:t>
            </a:fld>
            <a:endParaRPr lang="en-US" sz="1200"/>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7530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effectLst/>
              </a:rPr>
              <a:t>CPython</a:t>
            </a:r>
            <a:r>
              <a:rPr lang="en-US" dirty="0" smtClean="0">
                <a:effectLst/>
              </a:rPr>
              <a:t> is the reference implementation of the Python programming language. Written in C and Python, </a:t>
            </a:r>
            <a:r>
              <a:rPr lang="en-US" b="1" dirty="0" err="1" smtClean="0">
                <a:effectLst/>
              </a:rPr>
              <a:t>CPython</a:t>
            </a:r>
            <a:r>
              <a:rPr lang="en-US" dirty="0" err="1" smtClean="0">
                <a:effectLst/>
              </a:rPr>
              <a:t>is</a:t>
            </a:r>
            <a:r>
              <a:rPr lang="en-US" dirty="0" smtClean="0">
                <a:effectLst/>
              </a:rPr>
              <a:t> the default and most widely-used implementation of the language. </a:t>
            </a:r>
            <a:r>
              <a:rPr lang="en-US" b="1" dirty="0" err="1" smtClean="0">
                <a:effectLst/>
              </a:rPr>
              <a:t>CPython</a:t>
            </a:r>
            <a:r>
              <a:rPr lang="en-US" dirty="0" smtClean="0">
                <a:effectLst/>
              </a:rPr>
              <a:t> can be defined as both an interpreter and a compiler as it compiles Python code into bytecode before interpreting it. https://</a:t>
            </a:r>
            <a:r>
              <a:rPr lang="en-US" dirty="0" err="1" smtClean="0">
                <a:effectLst/>
              </a:rPr>
              <a:t>en.wikipedia.org</a:t>
            </a:r>
            <a:r>
              <a:rPr lang="en-US" dirty="0" smtClean="0">
                <a:effectLst/>
              </a:rPr>
              <a:t>/wiki/</a:t>
            </a:r>
            <a:r>
              <a:rPr lang="en-US" dirty="0" err="1" smtClean="0">
                <a:effectLst/>
              </a:rPr>
              <a:t>CPython</a:t>
            </a:r>
            <a:r>
              <a:rPr lang="en-US" dirty="0" smtClean="0">
                <a:effectLst/>
              </a:rPr>
              <a:t> </a:t>
            </a:r>
          </a:p>
          <a:p>
            <a:r>
              <a:rPr lang="en-US" sz="1200" kern="1200" dirty="0" smtClean="0">
                <a:solidFill>
                  <a:schemeClr val="tx1"/>
                </a:solidFill>
                <a:effectLst/>
                <a:latin typeface="Times New Roman" pitchFamily="18" charset="0"/>
                <a:ea typeface="+mn-ea"/>
                <a:cs typeface="+mn-cs"/>
              </a:rPr>
              <a:t/>
            </a:r>
            <a:br>
              <a:rPr lang="en-US" sz="1200" kern="1200" dirty="0" smtClean="0">
                <a:solidFill>
                  <a:schemeClr val="tx1"/>
                </a:solidFill>
                <a:effectLst/>
                <a:latin typeface="Times New Roman" pitchFamily="18" charset="0"/>
                <a:ea typeface="+mn-ea"/>
                <a:cs typeface="+mn-cs"/>
              </a:rPr>
            </a:br>
            <a:endParaRPr lang="en-US" sz="1200" kern="1200" dirty="0" smtClean="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9F786AB-E3CC-427B-B0B3-E4580F4AB13F}" type="slidenum">
              <a:rPr lang="en-US" smtClean="0"/>
              <a:pPr>
                <a:defRPr/>
              </a:pPr>
              <a:t>4</a:t>
            </a:fld>
            <a:endParaRPr lang="en-US"/>
          </a:p>
        </p:txBody>
      </p:sp>
    </p:spTree>
    <p:extLst>
      <p:ext uri="{BB962C8B-B14F-4D97-AF65-F5344CB8AC3E}">
        <p14:creationId xmlns:p14="http://schemas.microsoft.com/office/powerpoint/2010/main" val="720711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D0C12E7-3A79-4440-BD9A-2516DAE5138E}" type="slidenum">
              <a:rPr lang="en-US" sz="1200" smtClean="0"/>
              <a:pPr eaLnBrk="1" hangingPunct="1"/>
              <a:t>48</a:t>
            </a:fld>
            <a:endParaRPr lang="en-US" sz="1200"/>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55248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FF9C1F9-5BAD-41F3-B95C-53D3B0BE33EC}" type="slidenum">
              <a:rPr lang="en-US" sz="1200" smtClean="0"/>
              <a:pPr eaLnBrk="1" hangingPunct="1"/>
              <a:t>49</a:t>
            </a:fld>
            <a:endParaRPr lang="en-US" sz="1200"/>
          </a:p>
        </p:txBody>
      </p:sp>
      <p:sp>
        <p:nvSpPr>
          <p:cNvPr id="106499" name="Rectangle 2"/>
          <p:cNvSpPr>
            <a:spLocks noGrp="1" noRot="1" noChangeAspect="1" noChangeArrowheads="1" noTextEdit="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830038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50</a:t>
            </a:fld>
            <a:endParaRPr lang="en-US"/>
          </a:p>
        </p:txBody>
      </p:sp>
    </p:spTree>
    <p:extLst>
      <p:ext uri="{BB962C8B-B14F-4D97-AF65-F5344CB8AC3E}">
        <p14:creationId xmlns:p14="http://schemas.microsoft.com/office/powerpoint/2010/main" val="310170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522AAA6-851F-47E0-98E2-EFC4E5D34790}" type="slidenum">
              <a:rPr lang="en-US" sz="1200" smtClean="0"/>
              <a:pPr eaLnBrk="1" hangingPunct="1"/>
              <a:t>6</a:t>
            </a:fld>
            <a:endParaRPr 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1. PYTHON 2 IS LEGACY, PYTHON 3 IS THE FUTURE.</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2. PYTHON 2 AND PYTHON 3 HAVE DIFFERENT (SOMETIMES INCOMPATIBLE) LIBRARIES</a:t>
            </a:r>
          </a:p>
          <a:p>
            <a:r>
              <a:rPr lang="en-US" sz="1200" b="1" i="0" u="none" strike="noStrike" kern="1200" cap="all" dirty="0" smtClean="0">
                <a:solidFill>
                  <a:schemeClr val="tx1"/>
                </a:solidFill>
                <a:effectLst/>
                <a:latin typeface="Times New Roman" pitchFamily="18" charset="0"/>
                <a:ea typeface="+mn-ea"/>
                <a:cs typeface="+mn-cs"/>
              </a:rPr>
              <a:t>3. THERE IS BETTER UNICODE SUPPORT IN PYTHON 3</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4. PYTHON 3 HAS </a:t>
            </a:r>
            <a:r>
              <a:rPr lang="en-US" sz="1200" b="1" i="0" u="none" strike="noStrike" kern="1200" cap="all" dirty="0" smtClean="0">
                <a:solidFill>
                  <a:schemeClr val="tx1"/>
                </a:solidFill>
                <a:effectLst/>
                <a:latin typeface="Times New Roman" pitchFamily="18" charset="0"/>
                <a:ea typeface="+mn-ea"/>
                <a:cs typeface="+mn-cs"/>
                <a:hlinkClick r:id="rId3"/>
              </a:rPr>
              <a:t>IMPROVED INTEGER DIVISION</a:t>
            </a:r>
            <a:endParaRPr lang="en-US" sz="1200" b="1" i="0" u="none" strike="noStrike" kern="1200" cap="all"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5. THE TWO VERSIONS HAVE DIFFERENT PRINT STATEMENT SYNTAXES</a:t>
            </a:r>
          </a:p>
          <a:p>
            <a:endParaRPr lang="en-US" dirty="0"/>
          </a:p>
        </p:txBody>
      </p:sp>
    </p:spTree>
    <p:extLst>
      <p:ext uri="{BB962C8B-B14F-4D97-AF65-F5344CB8AC3E}">
        <p14:creationId xmlns:p14="http://schemas.microsoft.com/office/powerpoint/2010/main" val="425273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7</a:t>
            </a:fld>
            <a:endParaRPr lang="en-US"/>
          </a:p>
        </p:txBody>
      </p:sp>
    </p:spTree>
    <p:extLst>
      <p:ext uri="{BB962C8B-B14F-4D97-AF65-F5344CB8AC3E}">
        <p14:creationId xmlns:p14="http://schemas.microsoft.com/office/powerpoint/2010/main" val="19775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F60B157-69E3-436C-95B7-AFE026536E42}" type="slidenum">
              <a:rPr lang="en-US" sz="1200" smtClean="0"/>
              <a:pPr eaLnBrk="1" hangingPunct="1"/>
              <a:t>11</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9235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1E03CFC-0C0F-4D03-99F9-F178B7F69B63}" type="slidenum">
              <a:rPr lang="en-US" sz="1200" smtClean="0"/>
              <a:pPr eaLnBrk="1" hangingPunct="1"/>
              <a:t>12</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43341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1E03CFC-0C0F-4D03-99F9-F178B7F69B63}" type="slidenum">
              <a:rPr lang="en-US" sz="1200" smtClean="0"/>
              <a:pPr eaLnBrk="1" hangingPunct="1"/>
              <a:t>13</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201869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685800" y="2130425"/>
            <a:ext cx="7772400" cy="1470025"/>
          </a:xfrm>
        </p:spPr>
        <p:txBody>
          <a:bodyPr/>
          <a:lstStyle>
            <a:lvl1pPr>
              <a:defRPr sz="3600"/>
            </a:lvl1pPr>
          </a:lstStyle>
          <a:p>
            <a:r>
              <a:rPr lang="en-US" dirty="0"/>
              <a:t>Click to edit Master title style</a:t>
            </a:r>
          </a:p>
        </p:txBody>
      </p:sp>
      <p:sp>
        <p:nvSpPr>
          <p:cNvPr id="31539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4" name="Rectangle 2"/>
          <p:cNvSpPr>
            <a:spLocks noGrp="1" noChangeArrowheads="1"/>
          </p:cNvSpPr>
          <p:nvPr>
            <p:ph type="dt" sz="half" idx="10"/>
          </p:nvPr>
        </p:nvSpPr>
        <p:spPr>
          <a:xfrm>
            <a:off x="457200" y="6245225"/>
            <a:ext cx="2133600" cy="476250"/>
          </a:xfrm>
        </p:spPr>
        <p:txBody>
          <a:bodyPr/>
          <a:lstStyle>
            <a:lvl1pPr algn="ctr">
              <a:defRPr dirty="0">
                <a:latin typeface="+mj-lt"/>
              </a:defRPr>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a:xfrm>
            <a:off x="3124200" y="6245225"/>
            <a:ext cx="2895600" cy="476250"/>
          </a:xfrm>
        </p:spPr>
        <p:txBody>
          <a:bodyPr/>
          <a:lstStyle>
            <a:lvl1pPr>
              <a:defRPr>
                <a:latin typeface="+mj-lt"/>
              </a:defRPr>
            </a:lvl1pPr>
          </a:lstStyle>
          <a:p>
            <a:pPr>
              <a:defRPr/>
            </a:pPr>
            <a:r>
              <a:rPr lang="en-US" altLang="en-US"/>
              <a:t>Intro to AI</a:t>
            </a:r>
          </a:p>
        </p:txBody>
      </p:sp>
      <p:sp>
        <p:nvSpPr>
          <p:cNvPr id="6" name="Rectangle 4"/>
          <p:cNvSpPr>
            <a:spLocks noGrp="1" noChangeArrowheads="1"/>
          </p:cNvSpPr>
          <p:nvPr>
            <p:ph type="sldNum" sz="quarter" idx="12"/>
          </p:nvPr>
        </p:nvSpPr>
        <p:spPr>
          <a:xfrm>
            <a:off x="6553200" y="6245225"/>
            <a:ext cx="2133600" cy="476250"/>
          </a:xfrm>
        </p:spPr>
        <p:txBody>
          <a:bodyPr/>
          <a:lstStyle>
            <a:lvl1pPr algn="r">
              <a:defRPr>
                <a:latin typeface="+mj-lt"/>
              </a:defRPr>
            </a:lvl1pPr>
          </a:lstStyle>
          <a:p>
            <a:pPr>
              <a:defRPr/>
            </a:pPr>
            <a:fld id="{89B37C80-BF49-4123-9258-BC74623D5208}" type="slidenum">
              <a:rPr lang="en-US" altLang="en-US"/>
              <a:pPr>
                <a:defRPr/>
              </a:pPr>
              <a:t>‹#›</a:t>
            </a:fld>
            <a:endParaRPr lang="en-US" altLang="en-US" dirty="0"/>
          </a:p>
        </p:txBody>
      </p:sp>
    </p:spTree>
    <p:extLst>
      <p:ext uri="{BB962C8B-B14F-4D97-AF65-F5344CB8AC3E}">
        <p14:creationId xmlns:p14="http://schemas.microsoft.com/office/powerpoint/2010/main" val="7594186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dirty="0"/>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197AB98B-675E-4475-A067-23AF6EC329A2}" type="slidenum">
              <a:rPr lang="en-US" altLang="en-US"/>
              <a:pPr>
                <a:defRPr/>
              </a:pPr>
              <a:t>‹#›</a:t>
            </a:fld>
            <a:endParaRPr lang="en-US" altLang="en-US"/>
          </a:p>
        </p:txBody>
      </p:sp>
    </p:spTree>
    <p:extLst>
      <p:ext uri="{BB962C8B-B14F-4D97-AF65-F5344CB8AC3E}">
        <p14:creationId xmlns:p14="http://schemas.microsoft.com/office/powerpoint/2010/main" val="9756502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0A370C61-DF42-4C9B-A334-158128E1676A}" type="slidenum">
              <a:rPr lang="en-US" altLang="en-US"/>
              <a:pPr>
                <a:defRPr/>
              </a:pPr>
              <a:t>‹#›</a:t>
            </a:fld>
            <a:endParaRPr lang="en-US" altLang="en-US"/>
          </a:p>
        </p:txBody>
      </p:sp>
    </p:spTree>
    <p:extLst>
      <p:ext uri="{BB962C8B-B14F-4D97-AF65-F5344CB8AC3E}">
        <p14:creationId xmlns:p14="http://schemas.microsoft.com/office/powerpoint/2010/main" val="4356897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a:t>Click to edit Master title style</a:t>
            </a:r>
          </a:p>
        </p:txBody>
      </p:sp>
      <p:sp>
        <p:nvSpPr>
          <p:cNvPr id="3" name="Content Placeholder 2"/>
          <p:cNvSpPr>
            <a:spLocks noGrp="1"/>
          </p:cNvSpPr>
          <p:nvPr>
            <p:ph idx="1"/>
          </p:nvPr>
        </p:nvSpPr>
        <p:spPr/>
        <p:txBody>
          <a:bodyPr/>
          <a:lstStyle>
            <a:lvl1pPr>
              <a:buClr>
                <a:srgbClr val="FF0000"/>
              </a:buClr>
              <a:buSzPct val="110000"/>
              <a:buFont typeface="Wingdings" pitchFamily="2" charset="2"/>
              <a:buChar char="§"/>
              <a:defRPr/>
            </a:lvl1pPr>
            <a:lvl2pPr>
              <a:buClr>
                <a:srgbClr val="FF0000"/>
              </a:buClr>
              <a:buSzPct val="110000"/>
              <a:buFont typeface="Wingdings" pitchFamily="2" charset="2"/>
              <a:buChar char="§"/>
              <a:defRPr/>
            </a:lvl2pPr>
            <a:lvl3pPr>
              <a:buClr>
                <a:srgbClr val="FF0000"/>
              </a:buClr>
              <a:buSzPct val="110000"/>
              <a:buFont typeface="Wingdings" pitchFamily="2" charset="2"/>
              <a:buChar char="§"/>
              <a:defRPr/>
            </a:lvl3pPr>
            <a:lvl4pPr>
              <a:buClr>
                <a:srgbClr val="FF0000"/>
              </a:buClr>
              <a:buSzPct val="110000"/>
              <a:buFont typeface="Wingdings" pitchFamily="2" charset="2"/>
              <a:buChar char="§"/>
              <a:defRPr/>
            </a:lvl4pPr>
            <a:lvl5pPr>
              <a:buClr>
                <a:srgbClr val="FF0000"/>
              </a:buClr>
              <a:buSzPct val="110000"/>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dt" sz="half" idx="10"/>
          </p:nvPr>
        </p:nvSpPr>
        <p:spPr/>
        <p:txBody>
          <a:bodyPr/>
          <a:lstStyle>
            <a:lvl1pPr algn="ctr">
              <a:defRPr dirty="0">
                <a:latin typeface="+mj-lt"/>
              </a:defRPr>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FF218A79-847B-4EDE-B641-1522D2F7CD57}" type="slidenum">
              <a:rPr lang="en-US" altLang="en-US"/>
              <a:pPr>
                <a:defRPr/>
              </a:pPr>
              <a:t>‹#›</a:t>
            </a:fld>
            <a:endParaRPr lang="en-US" altLang="en-US"/>
          </a:p>
        </p:txBody>
      </p:sp>
    </p:spTree>
    <p:extLst>
      <p:ext uri="{BB962C8B-B14F-4D97-AF65-F5344CB8AC3E}">
        <p14:creationId xmlns:p14="http://schemas.microsoft.com/office/powerpoint/2010/main" val="3057798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vl1pPr>
          </a:lstStyle>
          <a:p>
            <a:pPr>
              <a:defRPr/>
            </a:pPr>
            <a:r>
              <a:rPr lang="en-US" altLang="en-US"/>
              <a:t>       </a:t>
            </a:r>
            <a:fld id="{9EE651E8-FC19-40E0-AFDF-412565E55AAF}" type="slidenum">
              <a:rPr lang="en-US" altLang="en-US"/>
              <a:pPr>
                <a:defRPr/>
              </a:pPr>
              <a:t>‹#›</a:t>
            </a:fld>
            <a:endParaRPr lang="en-US" altLang="en-US"/>
          </a:p>
        </p:txBody>
      </p:sp>
    </p:spTree>
    <p:extLst>
      <p:ext uri="{BB962C8B-B14F-4D97-AF65-F5344CB8AC3E}">
        <p14:creationId xmlns:p14="http://schemas.microsoft.com/office/powerpoint/2010/main" val="336998821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vl1pPr>
          </a:lstStyle>
          <a:p>
            <a:pPr>
              <a:defRPr/>
            </a:pPr>
            <a:r>
              <a:rPr lang="en-US" altLang="en-US"/>
              <a:t>       </a:t>
            </a:r>
            <a:fld id="{635579F0-0951-4DC8-8E90-7D0B97DE02D9}" type="slidenum">
              <a:rPr lang="en-US" altLang="en-US"/>
              <a:pPr>
                <a:defRPr/>
              </a:pPr>
              <a:t>‹#›</a:t>
            </a:fld>
            <a:endParaRPr lang="en-US" altLang="en-US"/>
          </a:p>
        </p:txBody>
      </p:sp>
    </p:spTree>
    <p:extLst>
      <p:ext uri="{BB962C8B-B14F-4D97-AF65-F5344CB8AC3E}">
        <p14:creationId xmlns:p14="http://schemas.microsoft.com/office/powerpoint/2010/main" val="230906191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9"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09B0BC51-113A-459A-86C9-18AAA6A9B5C7}" type="slidenum">
              <a:rPr lang="en-US" altLang="en-US"/>
              <a:pPr>
                <a:defRPr/>
              </a:pPr>
              <a:t>‹#›</a:t>
            </a:fld>
            <a:endParaRPr lang="en-US" altLang="en-US"/>
          </a:p>
        </p:txBody>
      </p:sp>
    </p:spTree>
    <p:extLst>
      <p:ext uri="{BB962C8B-B14F-4D97-AF65-F5344CB8AC3E}">
        <p14:creationId xmlns:p14="http://schemas.microsoft.com/office/powerpoint/2010/main" val="23608832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5"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531B930E-F1D8-448E-B760-50228E3419E1}" type="slidenum">
              <a:rPr lang="en-US" altLang="en-US"/>
              <a:pPr>
                <a:defRPr/>
              </a:pPr>
              <a:t>‹#›</a:t>
            </a:fld>
            <a:endParaRPr lang="en-US" altLang="en-US"/>
          </a:p>
        </p:txBody>
      </p:sp>
    </p:spTree>
    <p:extLst>
      <p:ext uri="{BB962C8B-B14F-4D97-AF65-F5344CB8AC3E}">
        <p14:creationId xmlns:p14="http://schemas.microsoft.com/office/powerpoint/2010/main" val="30814014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4"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7822C809-C6BE-4D8C-B287-2AA232B61244}" type="slidenum">
              <a:rPr lang="en-US" altLang="en-US"/>
              <a:pPr>
                <a:defRPr/>
              </a:pPr>
              <a:t>‹#›</a:t>
            </a:fld>
            <a:endParaRPr lang="en-US" altLang="en-US"/>
          </a:p>
        </p:txBody>
      </p:sp>
    </p:spTree>
    <p:extLst>
      <p:ext uri="{BB962C8B-B14F-4D97-AF65-F5344CB8AC3E}">
        <p14:creationId xmlns:p14="http://schemas.microsoft.com/office/powerpoint/2010/main" val="261750112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vl1pPr>
          </a:lstStyle>
          <a:p>
            <a:pPr>
              <a:defRPr/>
            </a:pPr>
            <a:r>
              <a:rPr lang="en-US" altLang="en-US"/>
              <a:t>       </a:t>
            </a:r>
            <a:fld id="{23D31008-A8AA-4FFE-A6B8-195E4EE9065E}" type="slidenum">
              <a:rPr lang="en-US" altLang="en-US"/>
              <a:pPr>
                <a:defRPr/>
              </a:pPr>
              <a:t>‹#›</a:t>
            </a:fld>
            <a:endParaRPr lang="en-US" altLang="en-US"/>
          </a:p>
        </p:txBody>
      </p:sp>
    </p:spTree>
    <p:extLst>
      <p:ext uri="{BB962C8B-B14F-4D97-AF65-F5344CB8AC3E}">
        <p14:creationId xmlns:p14="http://schemas.microsoft.com/office/powerpoint/2010/main" val="315226756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771B1017-5732-4C97-8A26-997FC797C3C7}" type="slidenum">
              <a:rPr lang="en-US" altLang="en-US"/>
              <a:pPr>
                <a:defRPr/>
              </a:pPr>
              <a:t>‹#›</a:t>
            </a:fld>
            <a:endParaRPr lang="en-US" altLang="en-US"/>
          </a:p>
        </p:txBody>
      </p:sp>
    </p:spTree>
    <p:extLst>
      <p:ext uri="{BB962C8B-B14F-4D97-AF65-F5344CB8AC3E}">
        <p14:creationId xmlns:p14="http://schemas.microsoft.com/office/powerpoint/2010/main" val="1302645153"/>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dirty="0">
                <a:latin typeface="+mj-lt"/>
                <a:cs typeface="Arial" charset="0"/>
              </a:defRPr>
            </a:lvl1pPr>
          </a:lstStyle>
          <a:p>
            <a:pPr>
              <a:defRPr/>
            </a:pPr>
            <a:r>
              <a:rPr lang="en-US" altLang="en-US"/>
              <a:t>CIS 421/521 - Fall </a:t>
            </a:r>
            <a:r>
              <a:rPr lang="is-IS" altLang="en-US" smtClean="0"/>
              <a:t>2019</a:t>
            </a:r>
            <a:endParaRPr lang="en-US" altLang="en-US" dirty="0"/>
          </a:p>
        </p:txBody>
      </p:sp>
      <p:sp>
        <p:nvSpPr>
          <p:cNvPr id="31437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a:latin typeface="+mj-lt"/>
                <a:cs typeface="Arial" charset="0"/>
              </a:defRPr>
            </a:lvl1pPr>
          </a:lstStyle>
          <a:p>
            <a:pPr>
              <a:defRPr/>
            </a:pPr>
            <a:r>
              <a:rPr lang="en-US" altLang="en-US"/>
              <a:t>Intro to AI</a:t>
            </a:r>
          </a:p>
        </p:txBody>
      </p:sp>
      <p:sp>
        <p:nvSpPr>
          <p:cNvPr id="31437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a:latin typeface="+mj-lt"/>
                <a:cs typeface="Arial" charset="0"/>
              </a:defRPr>
            </a:lvl1pPr>
          </a:lstStyle>
          <a:p>
            <a:pPr>
              <a:defRPr/>
            </a:pPr>
            <a:r>
              <a:rPr lang="en-US" altLang="en-US"/>
              <a:t>                                  </a:t>
            </a:r>
            <a:fld id="{51E56DBA-313E-4198-B99B-862C870CBA44}"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FF0000"/>
        </a:buClr>
        <a:buSzPct val="115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5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pytalent.zandstrasystems.com/meet_py1.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python.org/3.7/library/stri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tiff"/><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tif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treyhunner.com/2018/02/python-3-s-range-better-than-python-2-s-xrang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hyperlink" Target="https://www.cis.upenn.edu/~cis192/" TargetMode="External"/><Relationship Id="rId4" Type="http://schemas.openxmlformats.org/officeDocument/2006/relationships/hyperlink" Target="http://pep8.org/" TargetMode="External"/><Relationship Id="rId1" Type="http://schemas.openxmlformats.org/officeDocument/2006/relationships/slideLayout" Target="../slideLayouts/slideLayout2.xml"/><Relationship Id="rId2" Type="http://schemas.openxmlformats.org/officeDocument/2006/relationships/hyperlink" Target="https://docs.python.org/3/tutorial/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honclock.org/" TargetMode="External"/><Relationship Id="rId4" Type="http://schemas.openxmlformats.org/officeDocument/2006/relationships/hyperlink" Target="https://learntocodewith.me/programming/python/python-2-vs-python-3/#2018-differences-of-python2-vs-3" TargetMode="External"/><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bpython-interpreter.org/"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p:txBody>
          <a:bodyPr/>
          <a:lstStyle/>
          <a:p>
            <a:r>
              <a:rPr lang="en-US" dirty="0"/>
              <a:t>A Brief Introduction to </a:t>
            </a:r>
            <a:r>
              <a:rPr lang="en-US" dirty="0" smtClean="0"/>
              <a:t>Python for those who know Java</a:t>
            </a:r>
            <a:endParaRPr lang="en-US" dirty="0"/>
          </a:p>
        </p:txBody>
      </p:sp>
      <p:sp>
        <p:nvSpPr>
          <p:cNvPr id="3" name="Subtitle 2"/>
          <p:cNvSpPr>
            <a:spLocks noGrp="1"/>
          </p:cNvSpPr>
          <p:nvPr>
            <p:ph type="subTitle" idx="1"/>
          </p:nvPr>
        </p:nvSpPr>
        <p:spPr/>
        <p:txBody>
          <a:bodyPr/>
          <a:lstStyle/>
          <a:p>
            <a:r>
              <a:rPr lang="en-US" dirty="0" smtClean="0"/>
              <a:t>Last </a:t>
            </a:r>
            <a:r>
              <a:rPr lang="en-US" dirty="0"/>
              <a:t>extensive revision:  </a:t>
            </a:r>
            <a:endParaRPr lang="en-US" dirty="0" smtClean="0"/>
          </a:p>
          <a:p>
            <a:r>
              <a:rPr lang="en-US" dirty="0" smtClean="0"/>
              <a:t>	</a:t>
            </a:r>
            <a:r>
              <a:rPr lang="en-US" dirty="0" err="1" smtClean="0"/>
              <a:t>Jie</a:t>
            </a:r>
            <a:r>
              <a:rPr lang="en-US" dirty="0" smtClean="0"/>
              <a:t> Gao, </a:t>
            </a:r>
            <a:r>
              <a:rPr lang="en-US" smtClean="0"/>
              <a:t>Fall </a:t>
            </a:r>
            <a:r>
              <a:rPr lang="is-IS" smtClean="0"/>
              <a:t>2019</a:t>
            </a:r>
            <a:endParaRPr lang="en-US" dirty="0"/>
          </a:p>
          <a:p>
            <a:r>
              <a:rPr lang="en-US" dirty="0" smtClean="0"/>
              <a:t>Previous revisions:</a:t>
            </a:r>
            <a:endParaRPr lang="en-US" dirty="0"/>
          </a:p>
          <a:p>
            <a:r>
              <a:rPr lang="en-US" dirty="0"/>
              <a:t>	</a:t>
            </a:r>
            <a:r>
              <a:rPr lang="en-US" dirty="0" smtClean="0"/>
              <a:t>Daniel </a:t>
            </a:r>
            <a:r>
              <a:rPr lang="en-US" dirty="0" err="1" smtClean="0"/>
              <a:t>Moroz</a:t>
            </a:r>
            <a:r>
              <a:rPr lang="en-US" dirty="0" smtClean="0"/>
              <a:t>, Fall 2015</a:t>
            </a:r>
            <a:endParaRPr lang="en-US" dirty="0"/>
          </a:p>
        </p:txBody>
      </p:sp>
      <p:pic>
        <p:nvPicPr>
          <p:cNvPr id="4" name="Picture 3">
            <a:extLst>
              <a:ext uri="{FF2B5EF4-FFF2-40B4-BE49-F238E27FC236}">
                <a16:creationId xmlns:a16="http://schemas.microsoft.com/office/drawing/2014/main" xmlns="" id="{9732B6F2-B597-5F4D-B6D5-0C034CD97371}"/>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638800" y="4495800"/>
            <a:ext cx="2387600" cy="1701800"/>
          </a:xfrm>
          <a:prstGeom prst="rect">
            <a:avLst/>
          </a:prstGeom>
        </p:spPr>
      </p:pic>
      <p:sp>
        <p:nvSpPr>
          <p:cNvPr id="5" name="TextBox 4">
            <a:extLst>
              <a:ext uri="{FF2B5EF4-FFF2-40B4-BE49-F238E27FC236}">
                <a16:creationId xmlns:a16="http://schemas.microsoft.com/office/drawing/2014/main" xmlns="" id="{439BEB3A-3EEE-FF4A-A2D8-CEF851F72D7C}"/>
              </a:ext>
            </a:extLst>
          </p:cNvPr>
          <p:cNvSpPr txBox="1"/>
          <p:nvPr/>
        </p:nvSpPr>
        <p:spPr>
          <a:xfrm>
            <a:off x="6400800" y="6395650"/>
            <a:ext cx="1798890" cy="276999"/>
          </a:xfrm>
          <a:prstGeom prst="rect">
            <a:avLst/>
          </a:prstGeom>
          <a:noFill/>
        </p:spPr>
        <p:txBody>
          <a:bodyPr wrap="none" rtlCol="0">
            <a:spAutoFit/>
          </a:bodyPr>
          <a:lstStyle/>
          <a:p>
            <a:r>
              <a:rPr lang="en-US" sz="1200" dirty="0">
                <a:latin typeface="Arial" panose="020B0604020202020204" pitchFamily="34" charset="0"/>
                <a:hlinkClick r:id="rId4"/>
              </a:rPr>
              <a:t>Meet the Mighty Python</a:t>
            </a:r>
            <a:endParaRPr lang="en-US" sz="1200" dirty="0">
              <a:latin typeface="Arial" panose="020B0604020202020204" pitchFamily="34" charset="0"/>
            </a:endParaRPr>
          </a:p>
        </p:txBody>
      </p:sp>
    </p:spTree>
    <p:extLst>
      <p:ext uri="{BB962C8B-B14F-4D97-AF65-F5344CB8AC3E}">
        <p14:creationId xmlns:p14="http://schemas.microsoft.com/office/powerpoint/2010/main" val="135542044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38201" y="3231661"/>
            <a:ext cx="7086600" cy="4193484"/>
          </a:xfrm>
          <a:prstGeom prst="rect">
            <a:avLst/>
          </a:prstGeom>
        </p:spPr>
      </p:pic>
      <p:sp>
        <p:nvSpPr>
          <p:cNvPr id="2" name="Title 1"/>
          <p:cNvSpPr>
            <a:spLocks noGrp="1"/>
          </p:cNvSpPr>
          <p:nvPr>
            <p:ph type="title"/>
          </p:nvPr>
        </p:nvSpPr>
        <p:spPr/>
        <p:txBody>
          <a:bodyPr/>
          <a:lstStyle/>
          <a:p>
            <a:r>
              <a:rPr lang="en-US" dirty="0" smtClean="0"/>
              <a:t>Python Notebooks</a:t>
            </a:r>
            <a:endParaRPr lang="en-US" dirty="0"/>
          </a:p>
        </p:txBody>
      </p:sp>
      <p:sp>
        <p:nvSpPr>
          <p:cNvPr id="3" name="Content Placeholder 2"/>
          <p:cNvSpPr>
            <a:spLocks noGrp="1"/>
          </p:cNvSpPr>
          <p:nvPr>
            <p:ph idx="1"/>
          </p:nvPr>
        </p:nvSpPr>
        <p:spPr/>
        <p:txBody>
          <a:bodyPr/>
          <a:lstStyle/>
          <a:p>
            <a:r>
              <a:rPr lang="en-US" dirty="0" err="1" smtClean="0"/>
              <a:t>Jupyter</a:t>
            </a:r>
            <a:r>
              <a:rPr lang="en-US" dirty="0" smtClean="0"/>
              <a:t> Notebooks and Google </a:t>
            </a:r>
            <a:r>
              <a:rPr lang="en-US" dirty="0" err="1"/>
              <a:t>c</a:t>
            </a:r>
            <a:r>
              <a:rPr lang="en-US" dirty="0" err="1" smtClean="0"/>
              <a:t>olab</a:t>
            </a:r>
            <a:r>
              <a:rPr lang="en-US" dirty="0" smtClean="0"/>
              <a:t> allow you to interactively run Python code in your web browser and share it with others</a:t>
            </a:r>
          </a:p>
          <a:p>
            <a:r>
              <a:rPr lang="en-US" dirty="0" smtClean="0"/>
              <a:t>They are popular for tutorials since you can include inline text and images</a:t>
            </a:r>
          </a:p>
        </p:txBody>
      </p:sp>
      <p:sp>
        <p:nvSpPr>
          <p:cNvPr id="5" name="Slide Number Placeholder 4"/>
          <p:cNvSpPr>
            <a:spLocks noGrp="1"/>
          </p:cNvSpPr>
          <p:nvPr>
            <p:ph type="sldNum" sz="quarter" idx="12"/>
          </p:nvPr>
        </p:nvSpPr>
        <p:spPr/>
        <p:txBody>
          <a:bodyPr/>
          <a:lstStyle/>
          <a:p>
            <a:pPr>
              <a:defRPr/>
            </a:pPr>
            <a:r>
              <a:rPr lang="en-US" altLang="en-US" smtClean="0"/>
              <a:t>       </a:t>
            </a:r>
            <a:fld id="{FF218A79-847B-4EDE-B641-1522D2F7CD57}" type="slidenum">
              <a:rPr lang="en-US" altLang="en-US" smtClean="0"/>
              <a:pPr>
                <a:defRPr/>
              </a:pPr>
              <a:t>10</a:t>
            </a:fld>
            <a:endParaRPr lang="en-US" altLang="en-US"/>
          </a:p>
        </p:txBody>
      </p:sp>
      <p:pic>
        <p:nvPicPr>
          <p:cNvPr id="6" name="Picture 5"/>
          <p:cNvPicPr>
            <a:picLocks noChangeAspect="1"/>
          </p:cNvPicPr>
          <p:nvPr/>
        </p:nvPicPr>
        <p:blipFill>
          <a:blip r:embed="rId3"/>
          <a:stretch>
            <a:fillRect/>
          </a:stretch>
        </p:blipFill>
        <p:spPr>
          <a:xfrm>
            <a:off x="5562600" y="-152400"/>
            <a:ext cx="3810000" cy="1684059"/>
          </a:xfrm>
          <a:prstGeom prst="rect">
            <a:avLst/>
          </a:prstGeom>
        </p:spPr>
      </p:pic>
      <p:pic>
        <p:nvPicPr>
          <p:cNvPr id="7" name="Picture 6"/>
          <p:cNvPicPr>
            <a:picLocks noChangeAspect="1"/>
          </p:cNvPicPr>
          <p:nvPr/>
        </p:nvPicPr>
        <p:blipFill>
          <a:blip r:embed="rId4"/>
          <a:stretch>
            <a:fillRect/>
          </a:stretch>
        </p:blipFill>
        <p:spPr>
          <a:xfrm>
            <a:off x="7740621" y="1549866"/>
            <a:ext cx="1435158" cy="1663588"/>
          </a:xfrm>
          <a:prstGeom prst="rect">
            <a:avLst/>
          </a:prstGeom>
        </p:spPr>
      </p:pic>
    </p:spTree>
    <p:extLst>
      <p:ext uri="{BB962C8B-B14F-4D97-AF65-F5344CB8AC3E}">
        <p14:creationId xmlns:p14="http://schemas.microsoft.com/office/powerpoint/2010/main" val="205863327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Structure of Python File</a:t>
            </a:r>
            <a:endParaRPr lang="en-US" dirty="0"/>
          </a:p>
        </p:txBody>
      </p:sp>
      <p:sp>
        <p:nvSpPr>
          <p:cNvPr id="20485" name="Rectangle 3"/>
          <p:cNvSpPr>
            <a:spLocks noGrp="1" noChangeArrowheads="1"/>
          </p:cNvSpPr>
          <p:nvPr>
            <p:ph type="body" idx="1"/>
          </p:nvPr>
        </p:nvSpPr>
        <p:spPr/>
        <p:txBody>
          <a:bodyPr/>
          <a:lstStyle/>
          <a:p>
            <a:pPr marL="0" indent="0">
              <a:buNone/>
            </a:pPr>
            <a:endParaRPr lang="en-US" dirty="0"/>
          </a:p>
          <a:p>
            <a:r>
              <a:rPr lang="en-US" dirty="0"/>
              <a:t>Whitespace is meaningful in Python</a:t>
            </a:r>
          </a:p>
          <a:p>
            <a:r>
              <a:rPr lang="en-US" dirty="0"/>
              <a:t>Use a newline to end a line of code. </a:t>
            </a:r>
          </a:p>
          <a:p>
            <a:pPr lvl="1"/>
            <a:r>
              <a:rPr lang="en-US" dirty="0"/>
              <a:t>Use \ when must go to next line prematurely. </a:t>
            </a:r>
          </a:p>
          <a:p>
            <a:r>
              <a:rPr lang="en-US" dirty="0"/>
              <a:t>Block structure is indicated by indentation</a:t>
            </a:r>
          </a:p>
          <a:p>
            <a:pPr lvl="1"/>
            <a:r>
              <a:rPr lang="en-US" dirty="0"/>
              <a:t>The first line with less indentation is outside of the block.</a:t>
            </a:r>
          </a:p>
          <a:p>
            <a:pPr lvl="1"/>
            <a:r>
              <a:rPr lang="en-US" dirty="0"/>
              <a:t>The first line with more indentation starts a nested block.</a:t>
            </a:r>
          </a:p>
          <a:p>
            <a:pPr lvl="1"/>
            <a:r>
              <a:rPr lang="en-US" dirty="0"/>
              <a:t>Often a colon appears at the end of the line of a start of a new block.  (E.g.  for function and class definitions.)</a:t>
            </a:r>
          </a:p>
          <a:p>
            <a:endParaRPr lang="en-US" dirty="0"/>
          </a:p>
        </p:txBody>
      </p:sp>
      <p:sp>
        <p:nvSpPr>
          <p:cNvPr id="17410"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17411" name="Slide Number Placeholder 5"/>
          <p:cNvSpPr>
            <a:spLocks noGrp="1"/>
          </p:cNvSpPr>
          <p:nvPr>
            <p:ph type="sldNum" sz="quarter" idx="12"/>
          </p:nvPr>
        </p:nvSpPr>
        <p:spPr/>
        <p:txBody>
          <a:bodyPr/>
          <a:lstStyle/>
          <a:p>
            <a:r>
              <a:rPr lang="en-US" altLang="en-US" dirty="0"/>
              <a:t>       </a:t>
            </a:r>
            <a:fld id="{6AEBC1BD-9160-46C2-BFC1-60E3C455CA90}" type="slidenum">
              <a:rPr lang="en-US" altLang="en-US" smtClean="0"/>
              <a:pPr/>
              <a:t>11</a:t>
            </a:fld>
            <a:endParaRPr lang="en-US" alt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Objects and Types</a:t>
            </a:r>
            <a:endParaRPr lang="en-US" dirty="0"/>
          </a:p>
        </p:txBody>
      </p:sp>
      <p:sp>
        <p:nvSpPr>
          <p:cNvPr id="21509" name="Rectangle 3"/>
          <p:cNvSpPr>
            <a:spLocks noGrp="1" noChangeArrowheads="1"/>
          </p:cNvSpPr>
          <p:nvPr>
            <p:ph type="body" idx="1"/>
          </p:nvPr>
        </p:nvSpPr>
        <p:spPr>
          <a:xfrm>
            <a:off x="685800" y="1219200"/>
            <a:ext cx="7772400" cy="4572000"/>
          </a:xfrm>
        </p:spPr>
        <p:txBody>
          <a:bodyPr/>
          <a:lstStyle/>
          <a:p>
            <a:r>
              <a:rPr lang="en-US" dirty="0"/>
              <a:t>All data treated as objects </a:t>
            </a:r>
          </a:p>
          <a:p>
            <a:pPr lvl="1"/>
            <a:r>
              <a:rPr lang="en-US" dirty="0"/>
              <a:t>An object is deleted (by garbage collection) once unreachable.</a:t>
            </a:r>
          </a:p>
          <a:p>
            <a:r>
              <a:rPr lang="en-US" dirty="0"/>
              <a:t>Strong Typing</a:t>
            </a:r>
          </a:p>
          <a:p>
            <a:pPr lvl="1"/>
            <a:r>
              <a:rPr lang="en-US" dirty="0"/>
              <a:t>Every object has a fixed type, interpreter doesn’t allow things incompatible with that type (</a:t>
            </a:r>
            <a:r>
              <a:rPr lang="en-US" dirty="0" err="1"/>
              <a:t>eg</a:t>
            </a:r>
            <a:r>
              <a:rPr lang="en-US" dirty="0"/>
              <a:t>. “foo” + 2)</a:t>
            </a:r>
          </a:p>
          <a:p>
            <a:pPr lvl="1"/>
            <a:r>
              <a:rPr lang="en-US" dirty="0"/>
              <a:t>type(object)</a:t>
            </a:r>
          </a:p>
          <a:p>
            <a:pPr lvl="1"/>
            <a:r>
              <a:rPr lang="en-US" dirty="0" err="1"/>
              <a:t>isinstance</a:t>
            </a:r>
            <a:r>
              <a:rPr lang="en-US" dirty="0"/>
              <a:t>(object, type) </a:t>
            </a:r>
          </a:p>
          <a:p>
            <a:r>
              <a:rPr lang="en-US" dirty="0"/>
              <a:t>Examples of Types:</a:t>
            </a:r>
          </a:p>
          <a:p>
            <a:pPr lvl="1"/>
            <a:r>
              <a:rPr lang="en-US" dirty="0" err="1"/>
              <a:t>int</a:t>
            </a:r>
            <a:r>
              <a:rPr lang="en-US" dirty="0"/>
              <a:t>, float</a:t>
            </a:r>
          </a:p>
          <a:p>
            <a:pPr lvl="1"/>
            <a:r>
              <a:rPr lang="en-US" dirty="0" err="1"/>
              <a:t>str</a:t>
            </a:r>
            <a:r>
              <a:rPr lang="en-US" dirty="0"/>
              <a:t>, tuple, </a:t>
            </a:r>
            <a:r>
              <a:rPr lang="en-US" dirty="0" err="1"/>
              <a:t>dict</a:t>
            </a:r>
            <a:r>
              <a:rPr lang="en-US" dirty="0"/>
              <a:t>, list</a:t>
            </a:r>
          </a:p>
          <a:p>
            <a:pPr lvl="1"/>
            <a:r>
              <a:rPr lang="en-US" dirty="0" err="1"/>
              <a:t>bool</a:t>
            </a:r>
            <a:r>
              <a:rPr lang="en-US" dirty="0"/>
              <a:t>: True, False</a:t>
            </a:r>
          </a:p>
          <a:p>
            <a:pPr lvl="1"/>
            <a:r>
              <a:rPr lang="en-US" dirty="0"/>
              <a:t>None, generator, function</a:t>
            </a:r>
          </a:p>
        </p:txBody>
      </p:sp>
      <p:sp>
        <p:nvSpPr>
          <p:cNvPr id="34818" name="Date Placeholder 3"/>
          <p:cNvSpPr>
            <a:spLocks noGrp="1"/>
          </p:cNvSpPr>
          <p:nvPr>
            <p:ph type="dt" sz="quarter" idx="10"/>
          </p:nvPr>
        </p:nvSpPr>
        <p:spPr/>
        <p:txBody>
          <a:bodyPr/>
          <a:lstStyle/>
          <a:p>
            <a:r>
              <a:rPr lang="en-US"/>
              <a:t>CIS 421/521 - Fall </a:t>
            </a:r>
            <a:r>
              <a:rPr lang="is-IS" smtClean="0"/>
              <a:t>2019</a:t>
            </a:r>
            <a:endParaRPr lang="en-US" dirty="0"/>
          </a:p>
        </p:txBody>
      </p:sp>
      <p:sp>
        <p:nvSpPr>
          <p:cNvPr id="34820" name="Slide Number Placeholder 5"/>
          <p:cNvSpPr>
            <a:spLocks noGrp="1"/>
          </p:cNvSpPr>
          <p:nvPr>
            <p:ph type="sldNum" sz="quarter" idx="12"/>
          </p:nvPr>
        </p:nvSpPr>
        <p:spPr/>
        <p:txBody>
          <a:bodyPr/>
          <a:lstStyle/>
          <a:p>
            <a:fld id="{99322745-AE38-4107-963A-11E3B76B5C04}" type="slidenum">
              <a:rPr lang="en-US" smtClean="0"/>
              <a:pPr/>
              <a:t>12</a:t>
            </a:fld>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dirty="0"/>
              <a:t>Static vs Dynamic Typing</a:t>
            </a:r>
          </a:p>
        </p:txBody>
      </p:sp>
      <p:sp>
        <p:nvSpPr>
          <p:cNvPr id="21509" name="Rectangle 3"/>
          <p:cNvSpPr>
            <a:spLocks noGrp="1" noChangeArrowheads="1"/>
          </p:cNvSpPr>
          <p:nvPr>
            <p:ph type="body" idx="1"/>
          </p:nvPr>
        </p:nvSpPr>
        <p:spPr>
          <a:xfrm>
            <a:off x="685800" y="1219200"/>
            <a:ext cx="7772400" cy="4572000"/>
          </a:xfrm>
        </p:spPr>
        <p:txBody>
          <a:bodyPr/>
          <a:lstStyle/>
          <a:p>
            <a:r>
              <a:rPr lang="en-US" dirty="0"/>
              <a:t>Java: </a:t>
            </a:r>
            <a:r>
              <a:rPr lang="en-US" i="1" dirty="0"/>
              <a:t>static</a:t>
            </a:r>
            <a:r>
              <a:rPr lang="en-US" dirty="0"/>
              <a:t> typing</a:t>
            </a:r>
          </a:p>
          <a:p>
            <a:pPr lvl="1"/>
            <a:r>
              <a:rPr lang="en-US" dirty="0"/>
              <a:t>Variables can only refer to objects of a declared type</a:t>
            </a:r>
          </a:p>
          <a:p>
            <a:pPr lvl="1"/>
            <a:r>
              <a:rPr lang="en-US" dirty="0"/>
              <a:t>Methods use type signatures to enforce contracts</a:t>
            </a:r>
          </a:p>
          <a:p>
            <a:r>
              <a:rPr lang="en-US" dirty="0"/>
              <a:t>Python: </a:t>
            </a:r>
            <a:r>
              <a:rPr lang="en-US" i="1" dirty="0"/>
              <a:t>dynamic</a:t>
            </a:r>
            <a:r>
              <a:rPr lang="en-US" dirty="0"/>
              <a:t> typing</a:t>
            </a:r>
          </a:p>
          <a:p>
            <a:pPr lvl="1"/>
            <a:r>
              <a:rPr lang="en-US" dirty="0"/>
              <a:t>Variables come into existence when first assigned.</a:t>
            </a:r>
          </a:p>
          <a:p>
            <a:pPr marL="914400" lvl="2" indent="0">
              <a:buNone/>
            </a:pPr>
            <a:r>
              <a:rPr lang="es-ES_tradnl" b="1" dirty="0">
                <a:latin typeface="Courier New" panose="02070309020205020404" pitchFamily="49" charset="0"/>
                <a:cs typeface="Courier New" panose="02070309020205020404" pitchFamily="49" charset="0"/>
              </a:rPr>
              <a:t>&gt;&gt;&gt; x = "</a:t>
            </a:r>
            <a:r>
              <a:rPr lang="es-ES_tradnl" b="1" dirty="0" err="1">
                <a:latin typeface="Courier New" panose="02070309020205020404" pitchFamily="49" charset="0"/>
                <a:cs typeface="Courier New" panose="02070309020205020404" pitchFamily="49" charset="0"/>
              </a:rPr>
              <a:t>foo</a:t>
            </a:r>
            <a:r>
              <a:rPr lang="es-ES_tradnl" b="1" dirty="0">
                <a:latin typeface="Courier New" panose="02070309020205020404" pitchFamily="49" charset="0"/>
                <a:cs typeface="Courier New" panose="02070309020205020404" pitchFamily="49" charset="0"/>
              </a:rPr>
              <a:t>”</a:t>
            </a:r>
          </a:p>
          <a:p>
            <a:pPr marL="914400" lvl="2" indent="0">
              <a:buNone/>
            </a:pPr>
            <a:r>
              <a:rPr lang="es-ES_tradnl" b="1" dirty="0">
                <a:latin typeface="Courier New" panose="02070309020205020404" pitchFamily="49" charset="0"/>
                <a:cs typeface="Courier New" panose="02070309020205020404" pitchFamily="49" charset="0"/>
              </a:rPr>
              <a:t>&gt;&gt;&gt; x = 2</a:t>
            </a:r>
          </a:p>
          <a:p>
            <a:pPr lvl="1"/>
            <a:r>
              <a:rPr lang="en-US" dirty="0"/>
              <a:t>type(</a:t>
            </a:r>
            <a:r>
              <a:rPr lang="en-US" dirty="0" err="1"/>
              <a:t>var</a:t>
            </a:r>
            <a:r>
              <a:rPr lang="en-US" dirty="0"/>
              <a:t>) automatically determined </a:t>
            </a:r>
            <a:endParaRPr lang="en-US" dirty="0" smtClean="0"/>
          </a:p>
          <a:p>
            <a:pPr lvl="1"/>
            <a:r>
              <a:rPr lang="en-US" dirty="0" smtClean="0"/>
              <a:t>If </a:t>
            </a:r>
            <a:r>
              <a:rPr lang="en-US" dirty="0"/>
              <a:t>assigned again, type(</a:t>
            </a:r>
            <a:r>
              <a:rPr lang="en-US" dirty="0" err="1"/>
              <a:t>var</a:t>
            </a:r>
            <a:r>
              <a:rPr lang="en-US" dirty="0"/>
              <a:t>) </a:t>
            </a:r>
            <a:r>
              <a:rPr lang="en-US" dirty="0" smtClean="0"/>
              <a:t>is updated</a:t>
            </a:r>
            <a:endParaRPr lang="en-US" dirty="0"/>
          </a:p>
          <a:p>
            <a:pPr lvl="1"/>
            <a:r>
              <a:rPr lang="en-US" i="1" dirty="0"/>
              <a:t>Functions have no type signatures</a:t>
            </a:r>
          </a:p>
          <a:p>
            <a:pPr lvl="1"/>
            <a:r>
              <a:rPr lang="en-US" dirty="0"/>
              <a:t>Drawback: type errors are only caught at runtime</a:t>
            </a:r>
          </a:p>
          <a:p>
            <a:pPr lvl="1"/>
            <a:endParaRPr lang="en-US" dirty="0"/>
          </a:p>
          <a:p>
            <a:pPr lvl="1"/>
            <a:endParaRPr lang="en-US" dirty="0"/>
          </a:p>
        </p:txBody>
      </p:sp>
      <p:sp>
        <p:nvSpPr>
          <p:cNvPr id="34818" name="Date Placeholder 3"/>
          <p:cNvSpPr>
            <a:spLocks noGrp="1"/>
          </p:cNvSpPr>
          <p:nvPr>
            <p:ph type="dt" sz="quarter" idx="10"/>
          </p:nvPr>
        </p:nvSpPr>
        <p:spPr/>
        <p:txBody>
          <a:bodyPr/>
          <a:lstStyle/>
          <a:p>
            <a:r>
              <a:rPr lang="en-US"/>
              <a:t>CIS 421/521 - Fall </a:t>
            </a:r>
            <a:r>
              <a:rPr lang="is-IS" smtClean="0"/>
              <a:t>2019</a:t>
            </a:r>
            <a:endParaRPr lang="en-US" dirty="0"/>
          </a:p>
        </p:txBody>
      </p:sp>
      <p:sp>
        <p:nvSpPr>
          <p:cNvPr id="34820" name="Slide Number Placeholder 5"/>
          <p:cNvSpPr>
            <a:spLocks noGrp="1"/>
          </p:cNvSpPr>
          <p:nvPr>
            <p:ph type="sldNum" sz="quarter" idx="12"/>
          </p:nvPr>
        </p:nvSpPr>
        <p:spPr/>
        <p:txBody>
          <a:bodyPr/>
          <a:lstStyle/>
          <a:p>
            <a:fld id="{99322745-AE38-4107-963A-11E3B76B5C04}" type="slidenum">
              <a:rPr lang="en-US" smtClean="0"/>
              <a:pPr/>
              <a:t>13</a:t>
            </a:fld>
            <a:endParaRPr lang="en-US"/>
          </a:p>
        </p:txBody>
      </p:sp>
    </p:spTree>
    <p:extLst>
      <p:ext uri="{BB962C8B-B14F-4D97-AF65-F5344CB8AC3E}">
        <p14:creationId xmlns:p14="http://schemas.microsoft.com/office/powerpoint/2010/main" val="177616715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Basics</a:t>
            </a:r>
          </a:p>
        </p:txBody>
      </p:sp>
      <p:sp>
        <p:nvSpPr>
          <p:cNvPr id="3" name="Content Placeholder 2"/>
          <p:cNvSpPr>
            <a:spLocks noGrp="1"/>
          </p:cNvSpPr>
          <p:nvPr>
            <p:ph idx="1"/>
          </p:nvPr>
        </p:nvSpPr>
        <p:spPr/>
        <p:txBody>
          <a:bodyPr/>
          <a:lstStyle/>
          <a:p>
            <a:r>
              <a:rPr lang="en-US" dirty="0"/>
              <a:t>Literals </a:t>
            </a:r>
          </a:p>
          <a:p>
            <a:pPr lvl="1"/>
            <a:r>
              <a:rPr lang="en-US" dirty="0"/>
              <a:t>Integers: 1, 2 </a:t>
            </a:r>
          </a:p>
          <a:p>
            <a:pPr lvl="1"/>
            <a:r>
              <a:rPr lang="en-US" dirty="0"/>
              <a:t>Floats: 1.0, 2e10 </a:t>
            </a:r>
          </a:p>
          <a:p>
            <a:pPr lvl="1"/>
            <a:r>
              <a:rPr lang="en-US" dirty="0"/>
              <a:t>Boolean: True, False</a:t>
            </a:r>
          </a:p>
          <a:p>
            <a:r>
              <a:rPr lang="en-US" dirty="0"/>
              <a:t>Operations </a:t>
            </a:r>
          </a:p>
          <a:p>
            <a:pPr lvl="1"/>
            <a:r>
              <a:rPr lang="en-US" dirty="0"/>
              <a:t>Arithmetic: + - * / </a:t>
            </a:r>
          </a:p>
          <a:p>
            <a:pPr lvl="1"/>
            <a:r>
              <a:rPr lang="en-US" dirty="0"/>
              <a:t>Power: ** </a:t>
            </a:r>
          </a:p>
          <a:p>
            <a:pPr lvl="1"/>
            <a:r>
              <a:rPr lang="en-US" dirty="0"/>
              <a:t>Modulus: % </a:t>
            </a:r>
          </a:p>
          <a:p>
            <a:pPr lvl="1"/>
            <a:r>
              <a:rPr lang="en-US" dirty="0"/>
              <a:t>Comparison: , &lt;=, &gt;=, ==, != </a:t>
            </a:r>
          </a:p>
          <a:p>
            <a:pPr lvl="1"/>
            <a:r>
              <a:rPr lang="en-US" dirty="0"/>
              <a:t>Logic: (and, or, not)  </a:t>
            </a:r>
            <a:r>
              <a:rPr lang="en-US" i="1" dirty="0"/>
              <a:t>not symbols</a:t>
            </a:r>
          </a:p>
          <a:p>
            <a:r>
              <a:rPr lang="en-US" dirty="0"/>
              <a:t>Assignment Operators </a:t>
            </a:r>
          </a:p>
          <a:p>
            <a:pPr lvl="1"/>
            <a:r>
              <a:rPr lang="en-US" dirty="0"/>
              <a:t>+= *= /= &amp;= ... </a:t>
            </a:r>
          </a:p>
          <a:p>
            <a:pPr lvl="1"/>
            <a:r>
              <a:rPr lang="en-US" dirty="0"/>
              <a:t>No ++ or --</a:t>
            </a:r>
          </a:p>
        </p:txBody>
      </p:sp>
      <p:sp>
        <p:nvSpPr>
          <p:cNvPr id="4" name="Date Placeholder 3"/>
          <p:cNvSpPr>
            <a:spLocks noGrp="1"/>
          </p:cNvSpPr>
          <p:nvPr>
            <p:ph type="dt" sz="half"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FF218A79-847B-4EDE-B641-1522D2F7CD57}" type="slidenum">
              <a:rPr lang="en-US" altLang="en-US" smtClean="0"/>
              <a:pPr/>
              <a:t>14</a:t>
            </a:fld>
            <a:endParaRPr lang="en-US" altLang="en-US"/>
          </a:p>
        </p:txBody>
      </p:sp>
    </p:spTree>
    <p:extLst>
      <p:ext uri="{BB962C8B-B14F-4D97-AF65-F5344CB8AC3E}">
        <p14:creationId xmlns:p14="http://schemas.microsoft.com/office/powerpoint/2010/main" val="3227482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endParaRPr lang="en-US" dirty="0"/>
          </a:p>
        </p:txBody>
      </p:sp>
      <p:sp>
        <p:nvSpPr>
          <p:cNvPr id="3" name="Content Placeholder 2"/>
          <p:cNvSpPr>
            <a:spLocks noGrp="1"/>
          </p:cNvSpPr>
          <p:nvPr>
            <p:ph idx="1"/>
          </p:nvPr>
        </p:nvSpPr>
        <p:spPr/>
        <p:txBody>
          <a:bodyPr/>
          <a:lstStyle/>
          <a:p>
            <a:r>
              <a:rPr lang="en-US" dirty="0"/>
              <a:t>Creation</a:t>
            </a:r>
          </a:p>
          <a:p>
            <a:pPr lvl="1"/>
            <a:r>
              <a:rPr lang="en-US" dirty="0"/>
              <a:t>Can use either single or double quotes </a:t>
            </a:r>
          </a:p>
          <a:p>
            <a:pPr lvl="1"/>
            <a:r>
              <a:rPr lang="en-US" dirty="0"/>
              <a:t>Triple quote for multiline string and </a:t>
            </a:r>
            <a:r>
              <a:rPr lang="en-US" dirty="0" err="1"/>
              <a:t>docstring</a:t>
            </a:r>
            <a:endParaRPr lang="en-US" dirty="0"/>
          </a:p>
          <a:p>
            <a:r>
              <a:rPr lang="en-US" dirty="0"/>
              <a:t>Concatenating strings </a:t>
            </a:r>
          </a:p>
          <a:p>
            <a:pPr lvl="1"/>
            <a:r>
              <a:rPr lang="en-US" dirty="0"/>
              <a:t>By separating string literals with whitespace </a:t>
            </a:r>
          </a:p>
          <a:p>
            <a:pPr lvl="1"/>
            <a:r>
              <a:rPr lang="en-US" dirty="0"/>
              <a:t>Special use of ‘+’ </a:t>
            </a:r>
          </a:p>
          <a:p>
            <a:r>
              <a:rPr lang="en-US" dirty="0"/>
              <a:t>Prefixing with r means raw. </a:t>
            </a:r>
          </a:p>
          <a:p>
            <a:pPr lvl="1"/>
            <a:r>
              <a:rPr lang="en-US" dirty="0"/>
              <a:t>No need to escape special characters: r’\n’</a:t>
            </a:r>
          </a:p>
          <a:p>
            <a:r>
              <a:rPr lang="en-US" dirty="0"/>
              <a:t>String formatting</a:t>
            </a:r>
          </a:p>
          <a:p>
            <a:pPr lvl="1"/>
            <a:r>
              <a:rPr lang="en-US" dirty="0"/>
              <a:t>Special use of ‘%’ (as in </a:t>
            </a:r>
            <a:r>
              <a:rPr lang="en-US" dirty="0" err="1"/>
              <a:t>printf</a:t>
            </a:r>
            <a:r>
              <a:rPr lang="en-US" dirty="0"/>
              <a:t> in C</a:t>
            </a:r>
            <a:r>
              <a:rPr lang="en-US" dirty="0" smtClean="0"/>
              <a:t>)</a:t>
            </a:r>
          </a:p>
          <a:p>
            <a:pPr lvl="1"/>
            <a:r>
              <a:rPr lang="en-US" dirty="0"/>
              <a:t>print("%s can speak %d languages" % ("C3PO", 6000000))</a:t>
            </a:r>
            <a:endParaRPr lang="en-US" dirty="0"/>
          </a:p>
          <a:p>
            <a:r>
              <a:rPr lang="en-US" dirty="0"/>
              <a:t>Immutable</a:t>
            </a:r>
          </a:p>
          <a:p>
            <a:pPr lvl="1"/>
            <a:endParaRPr lang="en-US" dirty="0"/>
          </a:p>
          <a:p>
            <a:endParaRPr lang="en-US" dirty="0"/>
          </a:p>
        </p:txBody>
      </p:sp>
      <p:sp>
        <p:nvSpPr>
          <p:cNvPr id="4" name="Date Placeholder 3"/>
          <p:cNvSpPr>
            <a:spLocks noGrp="1"/>
          </p:cNvSpPr>
          <p:nvPr>
            <p:ph type="dt" sz="half" idx="10"/>
          </p:nvPr>
        </p:nvSpPr>
        <p:spPr/>
        <p:txBody>
          <a:bodyPr/>
          <a:lstStyle/>
          <a:p>
            <a:r>
              <a:rPr lang="en-US" altLang="en-US" dirty="0"/>
              <a:t>CIS 421/521 - Fall </a:t>
            </a:r>
            <a:r>
              <a:rPr lang="is-IS" altLang="en-US" dirty="0"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dirty="0"/>
              <a:t>       </a:t>
            </a:r>
            <a:fld id="{FF218A79-847B-4EDE-B641-1522D2F7CD57}" type="slidenum">
              <a:rPr lang="en-US" altLang="en-US" smtClean="0"/>
              <a:pPr/>
              <a:t>15</a:t>
            </a:fld>
            <a:endParaRPr lang="en-US" altLang="en-US" dirty="0"/>
          </a:p>
        </p:txBody>
      </p:sp>
    </p:spTree>
    <p:extLst>
      <p:ext uri="{BB962C8B-B14F-4D97-AF65-F5344CB8AC3E}">
        <p14:creationId xmlns:p14="http://schemas.microsoft.com/office/powerpoint/2010/main" val="149802586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18436" name="Rectangle 1026"/>
          <p:cNvSpPr>
            <a:spLocks noGrp="1" noChangeArrowheads="1"/>
          </p:cNvSpPr>
          <p:nvPr>
            <p:ph type="title"/>
          </p:nvPr>
        </p:nvSpPr>
        <p:spPr>
          <a:xfrm>
            <a:off x="685800" y="609600"/>
            <a:ext cx="8229600" cy="457200"/>
          </a:xfrm>
        </p:spPr>
        <p:txBody>
          <a:bodyPr/>
          <a:lstStyle/>
          <a:p>
            <a:r>
              <a:rPr lang="en-US" dirty="0"/>
              <a:t>A Simple Code </a:t>
            </a:r>
            <a:r>
              <a:rPr lang="en-US" dirty="0" smtClean="0"/>
              <a:t>Sample</a:t>
            </a:r>
            <a:endParaRPr lang="en-US" dirty="0"/>
          </a:p>
        </p:txBody>
      </p:sp>
      <p:sp>
        <p:nvSpPr>
          <p:cNvPr id="11" name="Slide Number Placeholder 5">
            <a:extLst>
              <a:ext uri="{FF2B5EF4-FFF2-40B4-BE49-F238E27FC236}">
                <a16:creationId xmlns:a16="http://schemas.microsoft.com/office/drawing/2014/main" xmlns="" id="{F33CF9FE-08F5-A047-87B7-DF7FC1A8E96E}"/>
              </a:ext>
            </a:extLst>
          </p:cNvPr>
          <p:cNvSpPr>
            <a:spLocks noGrp="1"/>
          </p:cNvSpPr>
          <p:nvPr>
            <p:ph type="sldNum" sz="quarter" idx="12"/>
          </p:nvPr>
        </p:nvSpPr>
        <p:spPr>
          <a:xfrm>
            <a:off x="6553200" y="6248400"/>
            <a:ext cx="1905000" cy="457200"/>
          </a:xfrm>
        </p:spPr>
        <p:txBody>
          <a:bodyPr/>
          <a:lstStyle/>
          <a:p>
            <a:r>
              <a:rPr lang="en-US" altLang="en-US" dirty="0"/>
              <a:t>       </a:t>
            </a:r>
            <a:fld id="{FF218A79-847B-4EDE-B641-1522D2F7CD57}" type="slidenum">
              <a:rPr lang="en-US" altLang="en-US" smtClean="0"/>
              <a:pPr/>
              <a:t>16</a:t>
            </a:fld>
            <a:endParaRPr lang="en-US" altLang="en-US" dirty="0"/>
          </a:p>
        </p:txBody>
      </p:sp>
      <p:pic>
        <p:nvPicPr>
          <p:cNvPr id="7" name="Picture 6">
            <a:extLst>
              <a:ext uri="{FF2B5EF4-FFF2-40B4-BE49-F238E27FC236}">
                <a16:creationId xmlns:a16="http://schemas.microsoft.com/office/drawing/2014/main" xmlns="" id="{95F60907-4586-F04C-A332-F1244EDC22E7}"/>
              </a:ext>
            </a:extLst>
          </p:cNvPr>
          <p:cNvPicPr>
            <a:picLocks noChangeAspect="1"/>
          </p:cNvPicPr>
          <p:nvPr/>
        </p:nvPicPr>
        <p:blipFill>
          <a:blip r:embed="rId3"/>
          <a:stretch>
            <a:fillRect/>
          </a:stretch>
        </p:blipFill>
        <p:spPr>
          <a:xfrm>
            <a:off x="1993900" y="2425700"/>
            <a:ext cx="5156200" cy="2006600"/>
          </a:xfrm>
          <a:prstGeom prst="rect">
            <a:avLst/>
          </a:prstGeom>
          <a:ln w="19050">
            <a:solidFill>
              <a:schemeClr val="tx1"/>
            </a:solidFill>
          </a:ln>
        </p:spPr>
      </p:pic>
    </p:spTree>
    <p:extLst>
      <p:ext uri="{BB962C8B-B14F-4D97-AF65-F5344CB8AC3E}">
        <p14:creationId xmlns:p14="http://schemas.microsoft.com/office/powerpoint/2010/main" val="167636159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Mutability</a:t>
            </a:r>
          </a:p>
        </p:txBody>
      </p:sp>
      <p:sp>
        <p:nvSpPr>
          <p:cNvPr id="8" name="Content Placeholder 7"/>
          <p:cNvSpPr>
            <a:spLocks noGrp="1"/>
          </p:cNvSpPr>
          <p:nvPr>
            <p:ph sz="half" idx="1"/>
          </p:nvPr>
        </p:nvSpPr>
        <p:spPr>
          <a:xfrm>
            <a:off x="685800" y="1295400"/>
            <a:ext cx="3962400" cy="4572000"/>
          </a:xfrm>
        </p:spPr>
        <p:txBody>
          <a:bodyPr/>
          <a:lstStyle/>
          <a:p>
            <a:pPr marL="0" indent="0">
              <a:buNone/>
            </a:pPr>
            <a:r>
              <a:rPr lang="en-US" sz="1800" dirty="0">
                <a:latin typeface="Courier New" panose="02070309020205020404" pitchFamily="49" charset="0"/>
                <a:cs typeface="Courier New" panose="02070309020205020404" pitchFamily="49" charset="0"/>
              </a:rPr>
              <a:t>&gt;&gt;&gt; x = 'foo  '</a:t>
            </a:r>
          </a:p>
          <a:p>
            <a:pPr marL="0" indent="0">
              <a:buNone/>
            </a:pPr>
            <a:r>
              <a:rPr lang="en-US" sz="1800" dirty="0">
                <a:latin typeface="Courier New" panose="02070309020205020404" pitchFamily="49" charset="0"/>
                <a:cs typeface="Courier New" panose="02070309020205020404" pitchFamily="49" charset="0"/>
              </a:rPr>
              <a:t>&gt;&gt;&gt; y = x</a:t>
            </a:r>
          </a:p>
          <a:p>
            <a:pPr marL="0" indent="0">
              <a:buNone/>
            </a:pPr>
            <a:r>
              <a:rPr lang="en-US" sz="1800" dirty="0">
                <a:latin typeface="Courier New" panose="02070309020205020404" pitchFamily="49" charset="0"/>
                <a:cs typeface="Courier New" panose="02070309020205020404" pitchFamily="49" charset="0"/>
              </a:rPr>
              <a:t>&gt;&gt;&gt; x = </a:t>
            </a:r>
            <a:r>
              <a:rPr lang="en-US" sz="1800" dirty="0" err="1">
                <a:latin typeface="Courier New" panose="02070309020205020404" pitchFamily="49" charset="0"/>
                <a:cs typeface="Courier New" panose="02070309020205020404" pitchFamily="49" charset="0"/>
              </a:rPr>
              <a:t>x.strip</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obj</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&gt;&gt;&gt; x</a:t>
            </a:r>
          </a:p>
          <a:p>
            <a:pPr marL="0" indent="0">
              <a:buNone/>
            </a:pPr>
            <a:r>
              <a:rPr lang="en-US" sz="1800" dirty="0">
                <a:solidFill>
                  <a:schemeClr val="accent2"/>
                </a:solidFill>
                <a:latin typeface="Courier New" panose="02070309020205020404" pitchFamily="49" charset="0"/>
                <a:cs typeface="Courier New" panose="02070309020205020404" pitchFamily="49" charset="0"/>
              </a:rPr>
              <a:t>'foo'</a:t>
            </a:r>
          </a:p>
          <a:p>
            <a:pPr marL="0" indent="0">
              <a:buNone/>
            </a:pPr>
            <a:r>
              <a:rPr lang="en-US" sz="1800" dirty="0">
                <a:latin typeface="Courier New" panose="02070309020205020404" pitchFamily="49" charset="0"/>
                <a:cs typeface="Courier New" panose="02070309020205020404" pitchFamily="49" charset="0"/>
              </a:rPr>
              <a:t>&gt;&gt;&gt; y</a:t>
            </a:r>
          </a:p>
          <a:p>
            <a:pPr marL="0" indent="0">
              <a:buNone/>
            </a:pPr>
            <a:r>
              <a:rPr lang="en-US" sz="1800" dirty="0">
                <a:solidFill>
                  <a:schemeClr val="accent2"/>
                </a:solidFill>
                <a:latin typeface="Courier New" panose="02070309020205020404" pitchFamily="49" charset="0"/>
                <a:cs typeface="Courier New" panose="02070309020205020404" pitchFamily="49" charset="0"/>
              </a:rPr>
              <a:t>'foo  '</a:t>
            </a:r>
          </a:p>
          <a:p>
            <a:pPr marL="0" indent="0">
              <a:buNone/>
            </a:pPr>
            <a:endParaRPr lang="en-US" sz="1800" b="0" dirty="0">
              <a:latin typeface="Courier New" charset="0"/>
              <a:ea typeface="Courier New" charset="0"/>
              <a:cs typeface="Courier New" charset="0"/>
            </a:endParaRPr>
          </a:p>
          <a:p>
            <a:r>
              <a:rPr lang="en-US" sz="2000" b="0" dirty="0">
                <a:latin typeface="+mj-lt"/>
                <a:ea typeface="Lucida Sans Unicode" charset="0"/>
                <a:cs typeface="Lucida Sans Unicode" charset="0"/>
              </a:rPr>
              <a:t>strings are immutable</a:t>
            </a:r>
          </a:p>
          <a:p>
            <a:r>
              <a:rPr lang="en-US" sz="1800" b="0" dirty="0">
                <a:latin typeface="Courier New" charset="0"/>
                <a:ea typeface="Courier New" charset="0"/>
                <a:cs typeface="Courier New" charset="0"/>
              </a:rPr>
              <a:t>== </a:t>
            </a:r>
            <a:r>
              <a:rPr lang="en-US" sz="2000" b="0" dirty="0">
                <a:latin typeface="+mj-lt"/>
              </a:rPr>
              <a:t>checks whether variables point to objects of the same value</a:t>
            </a:r>
          </a:p>
          <a:p>
            <a:r>
              <a:rPr lang="en-US" sz="1800" b="0" dirty="0">
                <a:latin typeface="Courier New" charset="0"/>
                <a:ea typeface="Courier New" charset="0"/>
                <a:cs typeface="Courier New" charset="0"/>
              </a:rPr>
              <a:t>is</a:t>
            </a:r>
            <a:r>
              <a:rPr lang="en-US" sz="2000" b="0" dirty="0">
                <a:latin typeface="+mj-lt"/>
              </a:rPr>
              <a:t> checks whether variables point to the same object</a:t>
            </a:r>
          </a:p>
        </p:txBody>
      </p:sp>
      <p:sp>
        <p:nvSpPr>
          <p:cNvPr id="11" name="Content Placeholder 10"/>
          <p:cNvSpPr>
            <a:spLocks noGrp="1"/>
          </p:cNvSpPr>
          <p:nvPr>
            <p:ph sz="half" idx="2"/>
          </p:nvPr>
        </p:nvSpPr>
        <p:spPr/>
        <p:txBody>
          <a:bodyPr/>
          <a:lstStyle/>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x = [1, 2, 3]</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y = x</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a:t>
            </a:r>
            <a:r>
              <a:rPr lang="es-ES_tradnl" sz="1800" dirty="0" err="1">
                <a:latin typeface="Courier New" panose="02070309020205020404" pitchFamily="49" charset="0"/>
                <a:ea typeface="Lucida Sans Unicode" charset="0"/>
                <a:cs typeface="Courier New" panose="02070309020205020404" pitchFamily="49" charset="0"/>
              </a:rPr>
              <a:t>x.append</a:t>
            </a:r>
            <a:r>
              <a:rPr lang="es-ES_tradnl" sz="1800" dirty="0">
                <a:latin typeface="Courier New" panose="02070309020205020404" pitchFamily="49" charset="0"/>
                <a:ea typeface="Lucida Sans Unicode" charset="0"/>
                <a:cs typeface="Courier New" panose="02070309020205020404" pitchFamily="49" charset="0"/>
              </a:rPr>
              <a:t>(5) #</a:t>
            </a:r>
            <a:r>
              <a:rPr lang="es-ES_tradnl" sz="1800" dirty="0" err="1">
                <a:latin typeface="Courier New" panose="02070309020205020404" pitchFamily="49" charset="0"/>
                <a:ea typeface="Lucida Sans Unicode" charset="0"/>
                <a:cs typeface="Courier New" panose="02070309020205020404" pitchFamily="49" charset="0"/>
              </a:rPr>
              <a:t>same</a:t>
            </a:r>
            <a:r>
              <a:rPr lang="es-ES_tradnl" sz="1800" dirty="0">
                <a:latin typeface="Courier New" panose="02070309020205020404" pitchFamily="49" charset="0"/>
                <a:ea typeface="Lucida Sans Unicode" charset="0"/>
                <a:cs typeface="Courier New" panose="02070309020205020404" pitchFamily="49" charset="0"/>
              </a:rPr>
              <a:t> </a:t>
            </a:r>
            <a:r>
              <a:rPr lang="es-ES_tradnl" sz="1800" dirty="0" err="1">
                <a:latin typeface="Courier New" panose="02070309020205020404" pitchFamily="49" charset="0"/>
                <a:ea typeface="Lucida Sans Unicode" charset="0"/>
                <a:cs typeface="Courier New" panose="02070309020205020404" pitchFamily="49" charset="0"/>
              </a:rPr>
              <a:t>obj</a:t>
            </a:r>
            <a:endParaRPr lang="es-ES_tradnl" sz="1800" dirty="0">
              <a:latin typeface="Courier New" panose="02070309020205020404" pitchFamily="49" charset="0"/>
              <a:ea typeface="Lucida Sans Unicode" charset="0"/>
              <a:cs typeface="Courier New" panose="02070309020205020404" pitchFamily="49" charset="0"/>
            </a:endParaRP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y</a:t>
            </a:r>
          </a:p>
          <a:p>
            <a:pPr marL="0" indent="0">
              <a:buNone/>
            </a:pPr>
            <a:r>
              <a:rPr lang="es-ES_tradnl" sz="1800" dirty="0">
                <a:solidFill>
                  <a:schemeClr val="accent2"/>
                </a:solidFill>
                <a:latin typeface="Courier New" panose="02070309020205020404" pitchFamily="49" charset="0"/>
                <a:ea typeface="Lucida Sans Unicode" charset="0"/>
                <a:cs typeface="Courier New" panose="02070309020205020404" pitchFamily="49" charset="0"/>
              </a:rPr>
              <a:t>[1, 2, 3, 5]</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x</a:t>
            </a:r>
          </a:p>
          <a:p>
            <a:pPr marL="0" indent="0">
              <a:buNone/>
            </a:pPr>
            <a:r>
              <a:rPr lang="es-ES_tradnl" sz="1800" dirty="0">
                <a:solidFill>
                  <a:schemeClr val="accent2"/>
                </a:solidFill>
                <a:latin typeface="Courier New" panose="02070309020205020404" pitchFamily="49" charset="0"/>
                <a:ea typeface="Lucida Sans Unicode" charset="0"/>
                <a:cs typeface="Courier New" panose="02070309020205020404" pitchFamily="49" charset="0"/>
              </a:rPr>
              <a:t>[1, 2, 3, 5]</a:t>
            </a:r>
          </a:p>
          <a:p>
            <a:pPr marL="0" indent="0">
              <a:buNone/>
            </a:pPr>
            <a:endParaRPr lang="es-ES_tradnl" sz="1800" b="0" dirty="0">
              <a:latin typeface="+mj-lt"/>
              <a:ea typeface="Lucida Sans Unicode" charset="0"/>
              <a:cs typeface="Lucida Sans Unicode" charset="0"/>
            </a:endParaRPr>
          </a:p>
          <a:p>
            <a:r>
              <a:rPr lang="es-ES_tradnl" sz="2000" b="0" dirty="0" err="1">
                <a:latin typeface="+mj-lt"/>
                <a:ea typeface="Lucida Sans Unicode" charset="0"/>
                <a:cs typeface="Lucida Sans Unicode" charset="0"/>
              </a:rPr>
              <a:t>lists</a:t>
            </a:r>
            <a:r>
              <a:rPr lang="es-ES_tradnl" sz="2000" b="0" dirty="0">
                <a:latin typeface="+mj-lt"/>
                <a:ea typeface="Lucida Sans Unicode" charset="0"/>
                <a:cs typeface="Lucida Sans Unicode" charset="0"/>
              </a:rPr>
              <a:t> are mutable</a:t>
            </a:r>
          </a:p>
          <a:p>
            <a:r>
              <a:rPr lang="es-ES_tradnl" sz="2000" b="0" dirty="0">
                <a:latin typeface="+mj-lt"/>
                <a:ea typeface="Lucida Sans Unicode" charset="0"/>
                <a:cs typeface="Lucida Sans Unicode" charset="0"/>
              </a:rPr>
              <a:t>use </a:t>
            </a:r>
            <a:r>
              <a:rPr lang="es-ES_tradnl" sz="1800" b="0" dirty="0">
                <a:latin typeface="Courier New" charset="0"/>
                <a:ea typeface="Courier New" charset="0"/>
                <a:cs typeface="Courier New" charset="0"/>
              </a:rPr>
              <a:t>y = x[:] </a:t>
            </a:r>
            <a:r>
              <a:rPr lang="es-ES_tradnl" sz="2000" b="0" dirty="0">
                <a:latin typeface="+mj-lt"/>
                <a:ea typeface="Lucida Sans Unicode" charset="0"/>
                <a:cs typeface="Lucida Sans Unicode" charset="0"/>
              </a:rPr>
              <a:t>to </a:t>
            </a:r>
            <a:r>
              <a:rPr lang="es-ES_tradnl" sz="2000" b="0" dirty="0" err="1">
                <a:latin typeface="+mj-lt"/>
                <a:ea typeface="Lucida Sans Unicode" charset="0"/>
                <a:cs typeface="Lucida Sans Unicode" charset="0"/>
              </a:rPr>
              <a:t>get</a:t>
            </a:r>
            <a:r>
              <a:rPr lang="es-ES_tradnl" sz="2000" b="0" dirty="0">
                <a:latin typeface="+mj-lt"/>
                <a:ea typeface="Lucida Sans Unicode" charset="0"/>
                <a:cs typeface="Lucida Sans Unicode" charset="0"/>
              </a:rPr>
              <a:t> a (</a:t>
            </a:r>
            <a:r>
              <a:rPr lang="es-ES_tradnl" sz="2000" b="0" dirty="0" err="1">
                <a:latin typeface="+mj-lt"/>
                <a:ea typeface="Lucida Sans Unicode" charset="0"/>
                <a:cs typeface="Lucida Sans Unicode" charset="0"/>
              </a:rPr>
              <a:t>shallow</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copy</a:t>
            </a:r>
            <a:r>
              <a:rPr lang="es-ES_tradnl" sz="2000" b="0" dirty="0">
                <a:latin typeface="+mj-lt"/>
                <a:ea typeface="Lucida Sans Unicode" charset="0"/>
                <a:cs typeface="Lucida Sans Unicode" charset="0"/>
              </a:rPr>
              <a:t> of </a:t>
            </a:r>
            <a:r>
              <a:rPr lang="es-ES_tradnl" sz="2000" b="0" dirty="0" err="1">
                <a:latin typeface="+mj-lt"/>
                <a:ea typeface="Lucida Sans Unicode" charset="0"/>
                <a:cs typeface="Lucida Sans Unicode" charset="0"/>
              </a:rPr>
              <a:t>any</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sequence</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ie</a:t>
            </a:r>
            <a:r>
              <a:rPr lang="es-ES_tradnl" sz="2000" b="0" dirty="0">
                <a:latin typeface="+mj-lt"/>
                <a:ea typeface="Lucida Sans Unicode" charset="0"/>
                <a:cs typeface="Lucida Sans Unicode" charset="0"/>
              </a:rPr>
              <a:t>. a new </a:t>
            </a:r>
            <a:r>
              <a:rPr lang="es-ES_tradnl" sz="2000" b="0" dirty="0" err="1">
                <a:latin typeface="+mj-lt"/>
                <a:ea typeface="Lucida Sans Unicode" charset="0"/>
                <a:cs typeface="Lucida Sans Unicode" charset="0"/>
              </a:rPr>
              <a:t>object</a:t>
            </a:r>
            <a:r>
              <a:rPr lang="es-ES_tradnl" sz="2000" b="0" dirty="0">
                <a:latin typeface="+mj-lt"/>
                <a:ea typeface="Lucida Sans Unicode" charset="0"/>
                <a:cs typeface="Lucida Sans Unicode" charset="0"/>
              </a:rPr>
              <a:t> of the </a:t>
            </a:r>
            <a:r>
              <a:rPr lang="es-ES_tradnl" sz="2000" b="0" dirty="0" err="1">
                <a:latin typeface="+mj-lt"/>
                <a:ea typeface="Lucida Sans Unicode" charset="0"/>
                <a:cs typeface="Lucida Sans Unicode" charset="0"/>
              </a:rPr>
              <a:t>same</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value</a:t>
            </a:r>
            <a:endParaRPr lang="es-ES_tradnl" sz="20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endParaRPr lang="en-US" dirty="0">
              <a:latin typeface="+mj-lt"/>
            </a:endParaRPr>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17</a:t>
            </a:fld>
            <a:endParaRPr lang="en-US" altLang="en-US" dirty="0"/>
          </a:p>
        </p:txBody>
      </p:sp>
      <p:sp>
        <p:nvSpPr>
          <p:cNvPr id="12" name="Date Placeholder 3">
            <a:extLst>
              <a:ext uri="{FF2B5EF4-FFF2-40B4-BE49-F238E27FC236}">
                <a16:creationId xmlns:a16="http://schemas.microsoft.com/office/drawing/2014/main" xmlns="" id="{652B16C6-D0CC-7E44-88C1-695581820A12}"/>
              </a:ext>
            </a:extLst>
          </p:cNvPr>
          <p:cNvSpPr>
            <a:spLocks noGrp="1"/>
          </p:cNvSpPr>
          <p:nvPr>
            <p:ph type="dt" sz="quarter" idx="10"/>
          </p:nvPr>
        </p:nvSpPr>
        <p:spPr>
          <a:xfrm>
            <a:off x="685800" y="6248400"/>
            <a:ext cx="2362200" cy="457200"/>
          </a:xfrm>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82680748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286000"/>
            <a:ext cx="7772400" cy="1143000"/>
          </a:xfrm>
        </p:spPr>
        <p:txBody>
          <a:bodyPr/>
          <a:lstStyle/>
          <a:p>
            <a:r>
              <a:rPr lang="en-US" dirty="0"/>
              <a:t>Sequence types:</a:t>
            </a:r>
            <a:br>
              <a:rPr lang="en-US" dirty="0"/>
            </a:br>
            <a:r>
              <a:rPr lang="en-US" dirty="0"/>
              <a:t>	Tuples, Lists, and Strings</a:t>
            </a:r>
          </a:p>
        </p:txBody>
      </p:sp>
      <p:pic>
        <p:nvPicPr>
          <p:cNvPr id="2" name="Picture 1">
            <a:extLst>
              <a:ext uri="{FF2B5EF4-FFF2-40B4-BE49-F238E27FC236}">
                <a16:creationId xmlns:a16="http://schemas.microsoft.com/office/drawing/2014/main" xmlns="" id="{1D6FE991-8176-7347-BD71-7D4EC826BFE9}"/>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brightnessContrast bright="20000" contrast="-40000"/>
                    </a14:imgEffect>
                  </a14:imgLayer>
                </a14:imgProps>
              </a:ext>
            </a:extLst>
          </a:blip>
          <a:stretch>
            <a:fillRect/>
          </a:stretch>
        </p:blipFill>
        <p:spPr>
          <a:xfrm>
            <a:off x="4572000" y="4114800"/>
            <a:ext cx="2625969" cy="1600200"/>
          </a:xfrm>
          <a:prstGeom prst="rect">
            <a:avLst/>
          </a:prstGeom>
        </p:spPr>
      </p:pic>
      <p:pic>
        <p:nvPicPr>
          <p:cNvPr id="4" name="Picture 3"/>
          <p:cNvPicPr>
            <a:picLocks noChangeAspect="1"/>
          </p:cNvPicPr>
          <p:nvPr/>
        </p:nvPicPr>
        <p:blipFill>
          <a:blip r:embed="rId4"/>
          <a:stretch>
            <a:fillRect/>
          </a:stretch>
        </p:blipFill>
        <p:spPr>
          <a:xfrm>
            <a:off x="3048000" y="5105400"/>
            <a:ext cx="1309867" cy="1295400"/>
          </a:xfrm>
          <a:prstGeom prst="rect">
            <a:avLst/>
          </a:prstGeom>
        </p:spPr>
      </p:pic>
    </p:spTree>
    <p:extLst>
      <p:ext uri="{BB962C8B-B14F-4D97-AF65-F5344CB8AC3E}">
        <p14:creationId xmlns:p14="http://schemas.microsoft.com/office/powerpoint/2010/main" val="8743137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r>
              <a:rPr lang="en-US" dirty="0"/>
              <a:t>Sequence Types</a:t>
            </a:r>
          </a:p>
        </p:txBody>
      </p:sp>
      <p:sp>
        <p:nvSpPr>
          <p:cNvPr id="24580" name="Rectangle 3"/>
          <p:cNvSpPr>
            <a:spLocks noGrp="1" noChangeArrowheads="1"/>
          </p:cNvSpPr>
          <p:nvPr>
            <p:ph type="body" idx="1"/>
          </p:nvPr>
        </p:nvSpPr>
        <p:spPr/>
        <p:txBody>
          <a:bodyPr/>
          <a:lstStyle/>
          <a:p>
            <a:r>
              <a:rPr lang="en-US" dirty="0"/>
              <a:t>Tuple</a:t>
            </a:r>
          </a:p>
          <a:p>
            <a:pPr lvl="1"/>
            <a:r>
              <a:rPr lang="en-US" dirty="0"/>
              <a:t>A simple </a:t>
            </a:r>
            <a:r>
              <a:rPr lang="en-US" i="1" dirty="0"/>
              <a:t>immutable</a:t>
            </a:r>
            <a:r>
              <a:rPr lang="en-US" dirty="0"/>
              <a:t> ordered sequence of items</a:t>
            </a:r>
          </a:p>
          <a:p>
            <a:pPr lvl="2"/>
            <a:r>
              <a:rPr lang="en-US" i="1" dirty="0"/>
              <a:t>Immutable</a:t>
            </a:r>
            <a:r>
              <a:rPr lang="en-US" dirty="0"/>
              <a:t>: a tuple cannot be modified once created</a:t>
            </a:r>
          </a:p>
          <a:p>
            <a:pPr lvl="1"/>
            <a:r>
              <a:rPr lang="en-US" dirty="0"/>
              <a:t>Items can be of mixed types, including collection types</a:t>
            </a:r>
          </a:p>
          <a:p>
            <a:r>
              <a:rPr lang="en-US" dirty="0"/>
              <a:t>Strings</a:t>
            </a:r>
          </a:p>
          <a:p>
            <a:pPr lvl="1"/>
            <a:r>
              <a:rPr lang="en-US" i="1" dirty="0"/>
              <a:t>Immutable</a:t>
            </a:r>
          </a:p>
          <a:p>
            <a:pPr lvl="1"/>
            <a:r>
              <a:rPr lang="en-US" dirty="0"/>
              <a:t>Very much like a tuple with different syntax</a:t>
            </a:r>
          </a:p>
          <a:p>
            <a:pPr lvl="1"/>
            <a:r>
              <a:rPr lang="en-US" dirty="0"/>
              <a:t>Regular </a:t>
            </a:r>
            <a:r>
              <a:rPr lang="en-US" dirty="0" smtClean="0"/>
              <a:t>strings are Unicode and use </a:t>
            </a:r>
            <a:r>
              <a:rPr lang="en-US" dirty="0"/>
              <a:t>2-byte characters (Regular strings in Python 2 use 8-bit </a:t>
            </a:r>
            <a:r>
              <a:rPr lang="en-US" dirty="0" smtClean="0"/>
              <a:t>characters)</a:t>
            </a:r>
            <a:endParaRPr lang="en-US" dirty="0"/>
          </a:p>
          <a:p>
            <a:r>
              <a:rPr lang="en-US" dirty="0"/>
              <a:t>List</a:t>
            </a:r>
          </a:p>
          <a:p>
            <a:pPr lvl="1"/>
            <a:r>
              <a:rPr lang="en-US" i="1" dirty="0"/>
              <a:t>Mutable</a:t>
            </a:r>
            <a:r>
              <a:rPr lang="en-US" dirty="0"/>
              <a:t> ordered sequence of items of mixed types</a:t>
            </a:r>
          </a:p>
          <a:p>
            <a:pPr marL="457200" lvl="1" indent="0">
              <a:buNone/>
            </a:pPr>
            <a:endParaRPr lang="en-US" dirty="0"/>
          </a:p>
        </p:txBody>
      </p:sp>
      <p:sp>
        <p:nvSpPr>
          <p:cNvPr id="5" name="Date Placeholder 4"/>
          <p:cNvSpPr>
            <a:spLocks noGrp="1"/>
          </p:cNvSpPr>
          <p:nvPr>
            <p:ph type="dt" sz="quarter" idx="10"/>
          </p:nvPr>
        </p:nvSpPr>
        <p:spPr/>
        <p:txBody>
          <a:bodyPr/>
          <a:lstStyle/>
          <a:p>
            <a:r>
              <a:rPr lang="en-US" altLang="en-US" dirty="0"/>
              <a:t>CIS 421/521 - Fall </a:t>
            </a:r>
            <a:r>
              <a:rPr lang="is-IS" altLang="en-US" dirty="0" smtClean="0"/>
              <a:t>2019</a:t>
            </a:r>
            <a:endParaRPr lang="en-US" altLang="en-US" dirty="0"/>
          </a:p>
        </p:txBody>
      </p:sp>
      <p:sp>
        <p:nvSpPr>
          <p:cNvPr id="24579" name="Slide Number Placeholder 5"/>
          <p:cNvSpPr>
            <a:spLocks noGrp="1"/>
          </p:cNvSpPr>
          <p:nvPr>
            <p:ph type="sldNum" sz="quarter" idx="12"/>
          </p:nvPr>
        </p:nvSpPr>
        <p:spPr/>
        <p:txBody>
          <a:bodyPr/>
          <a:lstStyle/>
          <a:p>
            <a:r>
              <a:rPr lang="en-US" altLang="en-US"/>
              <a:t>       </a:t>
            </a:r>
            <a:fld id="{D3E50743-8ABB-45B3-B8FD-841B28097BE2}" type="slidenum">
              <a:rPr lang="en-US" altLang="en-US" smtClean="0"/>
              <a:pPr/>
              <a:t>19</a:t>
            </a:fld>
            <a:endParaRPr lang="en-US" altLang="en-US"/>
          </a:p>
        </p:txBody>
      </p:sp>
    </p:spTree>
    <p:extLst>
      <p:ext uri="{BB962C8B-B14F-4D97-AF65-F5344CB8AC3E}">
        <p14:creationId xmlns:p14="http://schemas.microsoft.com/office/powerpoint/2010/main" val="102523060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Plan Day 1</a:t>
            </a:r>
          </a:p>
        </p:txBody>
      </p:sp>
      <p:sp>
        <p:nvSpPr>
          <p:cNvPr id="3" name="Content Placeholder 2"/>
          <p:cNvSpPr>
            <a:spLocks noGrp="1"/>
          </p:cNvSpPr>
          <p:nvPr>
            <p:ph idx="1"/>
          </p:nvPr>
        </p:nvSpPr>
        <p:spPr>
          <a:xfrm>
            <a:off x="685800" y="1066800"/>
            <a:ext cx="7772400" cy="4572000"/>
          </a:xfrm>
        </p:spPr>
        <p:txBody>
          <a:bodyPr/>
          <a:lstStyle/>
          <a:p>
            <a:r>
              <a:rPr lang="en-US" dirty="0"/>
              <a:t>Baby steps</a:t>
            </a:r>
          </a:p>
          <a:p>
            <a:pPr lvl="1"/>
            <a:r>
              <a:rPr lang="en-US" dirty="0"/>
              <a:t>History, Python environments, Docs</a:t>
            </a:r>
          </a:p>
          <a:p>
            <a:r>
              <a:rPr lang="en-US" dirty="0"/>
              <a:t>Absolute Fundamentals</a:t>
            </a:r>
          </a:p>
          <a:p>
            <a:pPr lvl="1"/>
            <a:r>
              <a:rPr lang="en-US" dirty="0"/>
              <a:t>Objects, Types</a:t>
            </a:r>
          </a:p>
          <a:p>
            <a:pPr lvl="1"/>
            <a:r>
              <a:rPr lang="en-US" dirty="0"/>
              <a:t>Math and Strings basics</a:t>
            </a:r>
          </a:p>
          <a:p>
            <a:pPr lvl="1"/>
            <a:r>
              <a:rPr lang="en-US" dirty="0"/>
              <a:t>References and Mutability</a:t>
            </a:r>
          </a:p>
          <a:p>
            <a:r>
              <a:rPr lang="en-US" dirty="0"/>
              <a:t>Data Types</a:t>
            </a:r>
          </a:p>
          <a:p>
            <a:pPr lvl="1"/>
            <a:r>
              <a:rPr lang="en-US" dirty="0"/>
              <a:t>Strings, Tuples, Lists, </a:t>
            </a:r>
            <a:r>
              <a:rPr lang="en-US" dirty="0" err="1"/>
              <a:t>Dicts</a:t>
            </a:r>
            <a:endParaRPr lang="en-US" dirty="0"/>
          </a:p>
          <a:p>
            <a:r>
              <a:rPr lang="en-US" dirty="0"/>
              <a:t>Looping</a:t>
            </a:r>
          </a:p>
          <a:p>
            <a:pPr lvl="1"/>
            <a:r>
              <a:rPr lang="en-US" dirty="0"/>
              <a:t>Comprehensions</a:t>
            </a:r>
          </a:p>
          <a:p>
            <a:r>
              <a:rPr lang="en-US" dirty="0"/>
              <a:t>Iterators</a:t>
            </a:r>
          </a:p>
          <a:p>
            <a:pPr lvl="1"/>
            <a:r>
              <a:rPr lang="en-US" dirty="0"/>
              <a:t>Generators</a:t>
            </a:r>
          </a:p>
          <a:p>
            <a:r>
              <a:rPr lang="en-US" dirty="0"/>
              <a:t>To Be Continued…</a:t>
            </a:r>
          </a:p>
          <a:p>
            <a:pPr lvl="1"/>
            <a:endParaRPr lang="en-US" dirty="0"/>
          </a:p>
          <a:p>
            <a:pPr lvl="1"/>
            <a:endParaRPr lang="en-US" dirty="0"/>
          </a:p>
          <a:p>
            <a:pPr lvl="1"/>
            <a:endParaRPr lang="en-US" dirty="0"/>
          </a:p>
          <a:p>
            <a:pPr lvl="1"/>
            <a:endParaRPr lang="en-US" dirty="0"/>
          </a:p>
          <a:p>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2</a:t>
            </a:fld>
            <a:endParaRPr lang="en-US" altLang="en-US" dirty="0"/>
          </a:p>
        </p:txBody>
      </p:sp>
    </p:spTree>
    <p:extLst>
      <p:ext uri="{BB962C8B-B14F-4D97-AF65-F5344CB8AC3E}">
        <p14:creationId xmlns:p14="http://schemas.microsoft.com/office/powerpoint/2010/main" val="12906925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Sequence Types</a:t>
            </a:r>
          </a:p>
        </p:txBody>
      </p:sp>
      <p:sp>
        <p:nvSpPr>
          <p:cNvPr id="25605" name="Rectangle 3"/>
          <p:cNvSpPr>
            <a:spLocks noGrp="1" noChangeArrowheads="1"/>
          </p:cNvSpPr>
          <p:nvPr>
            <p:ph type="body" idx="1"/>
          </p:nvPr>
        </p:nvSpPr>
        <p:spPr/>
        <p:txBody>
          <a:bodyPr/>
          <a:lstStyle/>
          <a:p>
            <a:r>
              <a:rPr lang="en-US" dirty="0"/>
              <a:t>The three sequence types share much of the same syntax and functionality.</a:t>
            </a:r>
          </a:p>
          <a:p>
            <a:pPr marL="114300" indent="0">
              <a:buNone/>
            </a:pPr>
            <a:endParaRPr lang="en-US" sz="1800" dirty="0">
              <a:latin typeface="Courier New" charset="0"/>
              <a:ea typeface="Courier New" charset="0"/>
              <a:cs typeface="Courier New"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cs typeface="Courier New" panose="02070309020205020404" pitchFamily="49" charset="0"/>
              </a:rPr>
              <a:t> = (23, '</a:t>
            </a:r>
            <a:r>
              <a:rPr lang="en-US" sz="1800" dirty="0" err="1">
                <a:latin typeface="Courier New" panose="02070309020205020404" pitchFamily="49" charset="0"/>
                <a:cs typeface="Courier New" panose="02070309020205020404" pitchFamily="49" charset="0"/>
              </a:rPr>
              <a:t>abc</a:t>
            </a:r>
            <a:r>
              <a:rPr lang="en-US" sz="1800" dirty="0">
                <a:latin typeface="Courier New" panose="02070309020205020404" pitchFamily="49" charset="0"/>
                <a:cs typeface="Courier New" panose="02070309020205020404" pitchFamily="49" charset="0"/>
              </a:rPr>
              <a:t>', 4.56, (2,3), 'def') </a:t>
            </a:r>
            <a:r>
              <a:rPr lang="en-US" sz="1800" dirty="0">
                <a:latin typeface="Courier New" panose="02070309020205020404" pitchFamily="49" charset="0"/>
                <a:ea typeface="Courier New" charset="0"/>
                <a:cs typeface="Courier New" panose="02070309020205020404" pitchFamily="49" charset="0"/>
              </a:rPr>
              <a:t># tuple</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li =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abc</a:t>
            </a:r>
            <a:r>
              <a:rPr lang="en-US" sz="18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ea typeface="Courier New" charset="0"/>
                <a:cs typeface="Courier New" panose="02070309020205020404" pitchFamily="49" charset="0"/>
              </a:rPr>
              <a:t>34, 4.34, 23] # list</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cs typeface="Courier New" panose="02070309020205020404" pitchFamily="49" charset="0"/>
              </a:rPr>
              <a:t>st</a:t>
            </a:r>
            <a:r>
              <a:rPr lang="en-US" sz="1800" dirty="0">
                <a:latin typeface="Courier New" panose="02070309020205020404" pitchFamily="49" charset="0"/>
                <a:cs typeface="Courier New" panose="02070309020205020404" pitchFamily="49" charset="0"/>
              </a:rPr>
              <a:t> = "Hello World"; </a:t>
            </a:r>
            <a:r>
              <a:rPr lang="en-US" sz="1800" dirty="0" err="1">
                <a:latin typeface="Courier New" panose="02070309020205020404" pitchFamily="49" charset="0"/>
                <a:cs typeface="Courier New" panose="02070309020205020404" pitchFamily="49" charset="0"/>
              </a:rPr>
              <a:t>st</a:t>
            </a:r>
            <a:r>
              <a:rPr lang="en-US" sz="1800" dirty="0">
                <a:latin typeface="Courier New" panose="02070309020205020404" pitchFamily="49" charset="0"/>
                <a:cs typeface="Courier New" panose="02070309020205020404" pitchFamily="49" charset="0"/>
              </a:rPr>
              <a:t> = 'Hello World' </a:t>
            </a:r>
            <a:r>
              <a:rPr lang="en-US" sz="1800" dirty="0">
                <a:latin typeface="Courier New" panose="02070309020205020404" pitchFamily="49" charset="0"/>
                <a:ea typeface="Courier New" charset="0"/>
                <a:cs typeface="Courier New" panose="02070309020205020404" pitchFamily="49" charset="0"/>
              </a:rPr>
              <a:t># strings</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ea typeface="Courier New" charset="0"/>
                <a:cs typeface="Courier New" panose="02070309020205020404" pitchFamily="49" charset="0"/>
              </a:rPr>
              <a:t>[1]  # Accessing second item in the tuple.</a:t>
            </a:r>
          </a:p>
          <a:p>
            <a:pPr marL="0" indent="0">
              <a:buNone/>
            </a:pPr>
            <a:r>
              <a:rPr lang="en-US" sz="1800" dirty="0">
                <a:solidFill>
                  <a:schemeClr val="accent2"/>
                </a:solidFill>
                <a:latin typeface="Courier New" panose="02070309020205020404" pitchFamily="49" charset="0"/>
                <a:cs typeface="Courier New" panose="02070309020205020404" pitchFamily="49" charset="0"/>
              </a:rPr>
              <a:t>'</a:t>
            </a:r>
            <a:r>
              <a:rPr lang="en-US" sz="1800" dirty="0" err="1">
                <a:solidFill>
                  <a:schemeClr val="accent2"/>
                </a:solidFill>
                <a:latin typeface="Courier New" panose="02070309020205020404" pitchFamily="49" charset="0"/>
                <a:cs typeface="Courier New" panose="02070309020205020404" pitchFamily="49" charset="0"/>
              </a:rPr>
              <a:t>abc</a:t>
            </a:r>
            <a:r>
              <a:rPr lang="en-US" sz="1800" dirty="0">
                <a:solidFill>
                  <a:schemeClr val="accent2"/>
                </a:solidFill>
                <a:latin typeface="Courier New" panose="02070309020205020404" pitchFamily="49" charset="0"/>
                <a:cs typeface="Courier New" panose="02070309020205020404" pitchFamily="49" charset="0"/>
              </a:rPr>
              <a:t>'</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ea typeface="Courier New" charset="0"/>
                <a:cs typeface="Courier New" panose="02070309020205020404" pitchFamily="49" charset="0"/>
              </a:rPr>
              <a:t>[-3]  #negative lookup from right, from -1</a:t>
            </a:r>
          </a:p>
          <a:p>
            <a:pPr marL="11430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4.56</a:t>
            </a:r>
          </a:p>
          <a:p>
            <a:endParaRPr lang="en-US" dirty="0"/>
          </a:p>
        </p:txBody>
      </p:sp>
      <p:sp>
        <p:nvSpPr>
          <p:cNvPr id="26626" name="Date Placeholder 3"/>
          <p:cNvSpPr>
            <a:spLocks noGrp="1"/>
          </p:cNvSpPr>
          <p:nvPr>
            <p:ph type="dt" sz="quarter" idx="10"/>
          </p:nvPr>
        </p:nvSpPr>
        <p:spPr/>
        <p:txBody>
          <a:bodyPr/>
          <a:lstStyle/>
          <a:p>
            <a:r>
              <a:rPr lang="en-US" altLang="en-US" dirty="0"/>
              <a:t>CIS 421/521 - Fall </a:t>
            </a:r>
            <a:r>
              <a:rPr lang="is-IS" altLang="en-US" dirty="0" smtClean="0"/>
              <a:t>2019</a:t>
            </a:r>
            <a:endParaRPr lang="en-US" altLang="en-US" dirty="0"/>
          </a:p>
        </p:txBody>
      </p:sp>
      <p:sp>
        <p:nvSpPr>
          <p:cNvPr id="26627" name="Slide Number Placeholder 5"/>
          <p:cNvSpPr>
            <a:spLocks noGrp="1"/>
          </p:cNvSpPr>
          <p:nvPr>
            <p:ph type="sldNum" sz="quarter" idx="12"/>
          </p:nvPr>
        </p:nvSpPr>
        <p:spPr/>
        <p:txBody>
          <a:bodyPr/>
          <a:lstStyle/>
          <a:p>
            <a:r>
              <a:rPr lang="en-US" altLang="en-US" dirty="0"/>
              <a:t>       </a:t>
            </a:r>
            <a:fld id="{028BF8C1-0378-4DEB-92A2-AD1A8B1C854A}" type="slidenum">
              <a:rPr lang="en-US" altLang="en-US" smtClean="0"/>
              <a:pPr/>
              <a:t>20</a:t>
            </a:fld>
            <a:endParaRPr lang="en-US" altLang="en-US" dirty="0"/>
          </a:p>
        </p:txBody>
      </p:sp>
    </p:spTree>
    <p:extLst>
      <p:ext uri="{BB962C8B-B14F-4D97-AF65-F5344CB8AC3E}">
        <p14:creationId xmlns:p14="http://schemas.microsoft.com/office/powerpoint/2010/main" val="131473491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29699" name="Slide Number Placeholder 5"/>
          <p:cNvSpPr>
            <a:spLocks noGrp="1"/>
          </p:cNvSpPr>
          <p:nvPr>
            <p:ph type="sldNum" sz="quarter" idx="12"/>
          </p:nvPr>
        </p:nvSpPr>
        <p:spPr/>
        <p:txBody>
          <a:bodyPr/>
          <a:lstStyle/>
          <a:p>
            <a:pPr algn="l">
              <a:defRPr/>
            </a:pPr>
            <a:r>
              <a:rPr lang="en-US" altLang="en-US" dirty="0"/>
              <a:t>       </a:t>
            </a:r>
            <a:fld id="{A289CF30-D61F-4A48-94CD-3D0CB3230045}" type="slidenum">
              <a:rPr lang="en-US" altLang="en-US" smtClean="0"/>
              <a:pPr algn="l">
                <a:defRPr/>
              </a:pPr>
              <a:t>21</a:t>
            </a:fld>
            <a:endParaRPr lang="en-US" altLang="en-US" dirty="0"/>
          </a:p>
        </p:txBody>
      </p:sp>
      <p:sp>
        <p:nvSpPr>
          <p:cNvPr id="26628" name="Rectangle 2"/>
          <p:cNvSpPr>
            <a:spLocks noGrp="1" noChangeArrowheads="1"/>
          </p:cNvSpPr>
          <p:nvPr>
            <p:ph type="title"/>
          </p:nvPr>
        </p:nvSpPr>
        <p:spPr>
          <a:xfrm>
            <a:off x="685800" y="609600"/>
            <a:ext cx="8229600" cy="457200"/>
          </a:xfrm>
        </p:spPr>
        <p:txBody>
          <a:bodyPr/>
          <a:lstStyle/>
          <a:p>
            <a:r>
              <a:rPr lang="en-US" sz="3200" dirty="0">
                <a:solidFill>
                  <a:schemeClr val="tx1"/>
                </a:solidFill>
              </a:rPr>
              <a:t>Slicing: Return Copy of a Subsequence</a:t>
            </a:r>
          </a:p>
        </p:txBody>
      </p:sp>
      <p:sp>
        <p:nvSpPr>
          <p:cNvPr id="26629" name="Rectangle 3"/>
          <p:cNvSpPr>
            <a:spLocks noGrp="1" noChangeArrowheads="1"/>
          </p:cNvSpPr>
          <p:nvPr>
            <p:ph type="body" idx="1"/>
          </p:nvPr>
        </p:nvSpPr>
        <p:spPr>
          <a:xfrm>
            <a:off x="672353" y="1281953"/>
            <a:ext cx="7772400" cy="4953000"/>
          </a:xfrm>
        </p:spPr>
        <p:txBody>
          <a:bodyPr/>
          <a:lstStyle/>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 = (23, </a:t>
            </a:r>
            <a:r>
              <a:rPr lang="en-US" sz="1800" dirty="0">
                <a:solidFill>
                  <a:srgbClr val="008000"/>
                </a:solidFill>
                <a:latin typeface="Courier" pitchFamily="2" charset="0"/>
              </a:rPr>
              <a:t>'</a:t>
            </a:r>
            <a:r>
              <a:rPr lang="en-US" sz="1800" dirty="0" err="1">
                <a:solidFill>
                  <a:srgbClr val="008000"/>
                </a:solidFill>
                <a:latin typeface="Courier New" charset="0"/>
                <a:ea typeface="Courier New" charset="0"/>
                <a:cs typeface="Courier New" charset="0"/>
              </a:rPr>
              <a:t>abc</a:t>
            </a:r>
            <a:r>
              <a:rPr lang="en-US" sz="1800" dirty="0">
                <a:solidFill>
                  <a:srgbClr val="008000"/>
                </a:solidFill>
                <a:latin typeface="Courier" pitchFamily="2" charset="0"/>
              </a:rPr>
              <a:t>'</a:t>
            </a:r>
            <a:r>
              <a:rPr lang="en-US" sz="1800" dirty="0">
                <a:latin typeface="Courier New" charset="0"/>
                <a:ea typeface="Courier New" charset="0"/>
                <a:cs typeface="Courier New" charset="0"/>
              </a:rPr>
              <a:t>, 4.56, (2,3), </a:t>
            </a:r>
            <a:r>
              <a:rPr lang="en-US" sz="1800" dirty="0">
                <a:solidFill>
                  <a:srgbClr val="008000"/>
                </a:solidFill>
                <a:latin typeface="Courier" pitchFamily="2" charset="0"/>
              </a:rPr>
              <a:t>'</a:t>
            </a:r>
            <a:r>
              <a:rPr lang="en-US" sz="1800" dirty="0">
                <a:solidFill>
                  <a:srgbClr val="008000"/>
                </a:solidFill>
                <a:latin typeface="Courier New" charset="0"/>
                <a:ea typeface="Courier New" charset="0"/>
                <a:cs typeface="Courier New" charset="0"/>
              </a:rPr>
              <a:t>def</a:t>
            </a:r>
            <a:r>
              <a:rPr lang="en-US" sz="1800" dirty="0">
                <a:solidFill>
                  <a:srgbClr val="008000"/>
                </a:solidFill>
                <a:latin typeface="Courier" pitchFamily="2" charset="0"/>
              </a:rPr>
              <a:t>'</a:t>
            </a:r>
            <a:r>
              <a:rPr lang="en-US" sz="1800" dirty="0">
                <a:latin typeface="Courier New" charset="0"/>
                <a:ea typeface="Courier New" charset="0"/>
                <a:cs typeface="Courier New" charset="0"/>
              </a:rPr>
              <a:t>)</a:t>
            </a:r>
          </a:p>
          <a:p>
            <a:pPr marL="0" indent="0">
              <a:lnSpc>
                <a:spcPct val="90000"/>
              </a:lnSpc>
              <a:buFont typeface="Symbol" pitchFamily="18" charset="2"/>
              <a:buNone/>
            </a:pPr>
            <a:endParaRPr lang="en-US" sz="1800" dirty="0">
              <a:latin typeface="Courier New" charset="0"/>
              <a:ea typeface="Courier New" charset="0"/>
              <a:cs typeface="Courier New" charset="0"/>
            </a:endParaRPr>
          </a:p>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t[1:4] #slicing ends before last index</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4.56, (2,3))</a:t>
            </a:r>
          </a:p>
          <a:p>
            <a:pPr marL="0" indent="0">
              <a:lnSpc>
                <a:spcPct val="90000"/>
              </a:lnSpc>
              <a:buFont typeface="Symbol" pitchFamily="18" charset="2"/>
              <a:buNone/>
            </a:pPr>
            <a:endParaRPr lang="en-US" sz="1800" dirty="0">
              <a:latin typeface="Courier New" charset="0"/>
              <a:ea typeface="Courier New" charset="0"/>
              <a:cs typeface="Courier New" charset="0"/>
            </a:endParaRPr>
          </a:p>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t[1:-1] #using negative index </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4.56, (2,3))</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t[1:-1:2] # selection of every nth item.</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(2,3))</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t[:2] # copy from beginning of sequence</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(23, </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t[2:] # copy to the very end of the sequence</a:t>
            </a:r>
          </a:p>
          <a:p>
            <a:pPr marL="0" indent="0">
              <a:lnSpc>
                <a:spcPct val="90000"/>
              </a:lnSpc>
              <a:buFont typeface="Symbol" pitchFamily="18" charset="2"/>
              <a:buNone/>
            </a:pPr>
            <a:r>
              <a:rPr lang="en-US" sz="1800" dirty="0">
                <a:solidFill>
                  <a:schemeClr val="accent2"/>
                </a:solidFill>
                <a:latin typeface="Courier New" pitchFamily="-65" charset="0"/>
              </a:rPr>
              <a:t>(4.56, (2,3), </a:t>
            </a:r>
            <a:r>
              <a:rPr lang="en-US" sz="1800" dirty="0">
                <a:solidFill>
                  <a:schemeClr val="accent2"/>
                </a:solidFill>
                <a:latin typeface="Courier" pitchFamily="2" charset="0"/>
              </a:rPr>
              <a:t>'</a:t>
            </a:r>
            <a:r>
              <a:rPr lang="en-US" sz="1800" dirty="0">
                <a:solidFill>
                  <a:schemeClr val="accent2"/>
                </a:solidFill>
                <a:latin typeface="Courier New" pitchFamily="-65" charset="0"/>
              </a:rPr>
              <a:t>def</a:t>
            </a:r>
            <a:r>
              <a:rPr lang="en-US" sz="1800" dirty="0">
                <a:solidFill>
                  <a:schemeClr val="accent2"/>
                </a:solidFill>
                <a:latin typeface="Courier" pitchFamily="2" charset="0"/>
              </a:rPr>
              <a:t>'</a:t>
            </a:r>
            <a:r>
              <a:rPr lang="en-US" sz="1800" dirty="0">
                <a:solidFill>
                  <a:schemeClr val="accent2"/>
                </a:solidFill>
                <a:latin typeface="Courier New" pitchFamily="-65" charset="0"/>
              </a:rPr>
              <a:t>)</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1499120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8915" name="Slide Number Placeholder 5"/>
          <p:cNvSpPr>
            <a:spLocks noGrp="1"/>
          </p:cNvSpPr>
          <p:nvPr>
            <p:ph type="sldNum" sz="quarter" idx="12"/>
          </p:nvPr>
        </p:nvSpPr>
        <p:spPr/>
        <p:txBody>
          <a:bodyPr/>
          <a:lstStyle/>
          <a:p>
            <a:pPr algn="l">
              <a:defRPr/>
            </a:pPr>
            <a:r>
              <a:rPr lang="en-US" altLang="en-US"/>
              <a:t>       </a:t>
            </a:r>
            <a:fld id="{0DFBC0B1-8751-4448-AE27-2C76D3FCE968}" type="slidenum">
              <a:rPr lang="en-US" altLang="en-US"/>
              <a:pPr algn="l">
                <a:defRPr/>
              </a:pPr>
              <a:t>22</a:t>
            </a:fld>
            <a:endParaRPr lang="en-US" altLang="en-US"/>
          </a:p>
        </p:txBody>
      </p:sp>
      <p:sp>
        <p:nvSpPr>
          <p:cNvPr id="27652" name="Rectangle 2"/>
          <p:cNvSpPr>
            <a:spLocks noGrp="1" noChangeArrowheads="1"/>
          </p:cNvSpPr>
          <p:nvPr>
            <p:ph type="title"/>
          </p:nvPr>
        </p:nvSpPr>
        <p:spPr/>
        <p:txBody>
          <a:bodyPr/>
          <a:lstStyle/>
          <a:p>
            <a:r>
              <a:rPr lang="en-US" dirty="0">
                <a:solidFill>
                  <a:schemeClr val="tx1"/>
                </a:solidFill>
              </a:rPr>
              <a:t>Operations on Lists</a:t>
            </a:r>
          </a:p>
        </p:txBody>
      </p:sp>
      <p:sp>
        <p:nvSpPr>
          <p:cNvPr id="27653" name="Rectangle 3"/>
          <p:cNvSpPr>
            <a:spLocks noGrp="1" noChangeArrowheads="1"/>
          </p:cNvSpPr>
          <p:nvPr>
            <p:ph type="body" idx="1"/>
          </p:nvPr>
        </p:nvSpPr>
        <p:spPr>
          <a:xfrm>
            <a:off x="609600" y="1295400"/>
            <a:ext cx="7924800" cy="4648200"/>
          </a:xfrm>
        </p:spPr>
        <p:txBody>
          <a:bodyPr/>
          <a:lstStyle/>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 = [1, 11, 3, 4, 5]</a:t>
            </a:r>
          </a:p>
          <a:p>
            <a:pPr>
              <a:buFont typeface="Symbol" pitchFamily="18" charset="2"/>
              <a:buNone/>
            </a:pPr>
            <a:r>
              <a:rPr lang="en-US" sz="1800" dirty="0">
                <a:latin typeface="Courier New" pitchFamily="49" charset="0"/>
              </a:rPr>
              <a:t>&gt;&gt;&gt; </a:t>
            </a:r>
            <a:r>
              <a:rPr lang="en-US" sz="1800" dirty="0" err="1">
                <a:latin typeface="Courier New" pitchFamily="49" charset="0"/>
              </a:rPr>
              <a:t>li.append</a:t>
            </a:r>
            <a:r>
              <a:rPr lang="en-US" sz="1800" dirty="0">
                <a:latin typeface="Courier New" pitchFamily="49" charset="0"/>
              </a:rPr>
              <a:t>(</a:t>
            </a:r>
            <a:r>
              <a:rPr lang="en-US" sz="1800" dirty="0">
                <a:latin typeface="Courier" pitchFamily="2" charset="0"/>
              </a:rPr>
              <a:t>'</a:t>
            </a:r>
            <a:r>
              <a:rPr lang="en-US" sz="1800" dirty="0">
                <a:latin typeface="Courier New" pitchFamily="49" charset="0"/>
              </a:rPr>
              <a:t>a</a:t>
            </a:r>
            <a:r>
              <a:rPr lang="en-US" sz="1800" dirty="0">
                <a:latin typeface="Courier" pitchFamily="2" charset="0"/>
              </a:rPr>
              <a:t>'</a:t>
            </a:r>
            <a:r>
              <a:rPr lang="en-US" sz="1800" dirty="0">
                <a:latin typeface="Courier New" pitchFamily="49" charset="0"/>
              </a:rPr>
              <a:t>)	# Note the </a:t>
            </a:r>
            <a:r>
              <a:rPr lang="en-US" sz="1800" i="1" dirty="0">
                <a:latin typeface="Courier New" pitchFamily="49" charset="0"/>
              </a:rPr>
              <a:t>method</a:t>
            </a:r>
            <a:r>
              <a:rPr lang="en-US" sz="1800" dirty="0">
                <a:latin typeface="Courier New" pitchFamily="49" charset="0"/>
              </a:rPr>
              <a:t> syntax</a:t>
            </a:r>
          </a:p>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buFont typeface="Symbol" pitchFamily="18" charset="2"/>
              <a:buNone/>
            </a:pPr>
            <a:r>
              <a:rPr lang="en-US" sz="1800" dirty="0">
                <a:solidFill>
                  <a:schemeClr val="accent2"/>
                </a:solidFill>
                <a:latin typeface="Courier New" pitchFamily="49" charset="0"/>
              </a:rPr>
              <a:t>[1, 11, 3, 4, 5, </a:t>
            </a:r>
            <a:r>
              <a:rPr lang="en-US" sz="1800" dirty="0">
                <a:solidFill>
                  <a:schemeClr val="accent2"/>
                </a:solidFill>
                <a:latin typeface="Courier" pitchFamily="2" charset="0"/>
              </a:rPr>
              <a:t>'</a:t>
            </a:r>
            <a:r>
              <a:rPr lang="en-US" sz="1800" dirty="0">
                <a:solidFill>
                  <a:schemeClr val="accent2"/>
                </a:solidFill>
                <a:latin typeface="Courier New" pitchFamily="49" charset="0"/>
              </a:rPr>
              <a:t>a</a:t>
            </a:r>
            <a:r>
              <a:rPr lang="en-US" sz="1800" dirty="0">
                <a:solidFill>
                  <a:schemeClr val="accent2"/>
                </a:solidFill>
                <a:latin typeface="Courier" pitchFamily="2" charset="0"/>
              </a:rPr>
              <a:t>'</a:t>
            </a:r>
            <a:r>
              <a:rPr lang="en-US" sz="1800" dirty="0">
                <a:solidFill>
                  <a:schemeClr val="accent2"/>
                </a:solidFill>
                <a:latin typeface="Courier New" pitchFamily="49" charset="0"/>
              </a:rPr>
              <a:t>]</a:t>
            </a:r>
            <a:endParaRPr lang="en-US" sz="1800" dirty="0">
              <a:latin typeface="Courier New" pitchFamily="49" charset="0"/>
            </a:endParaRPr>
          </a:p>
          <a:p>
            <a:pPr>
              <a:buFont typeface="Symbol" pitchFamily="18" charset="2"/>
              <a:buNone/>
            </a:pPr>
            <a:r>
              <a:rPr lang="en-US" sz="1800" dirty="0">
                <a:latin typeface="Courier New" pitchFamily="49" charset="0"/>
              </a:rPr>
              <a:t>&gt;&gt;&gt; </a:t>
            </a:r>
            <a:r>
              <a:rPr lang="en-US" sz="1800" dirty="0" err="1">
                <a:latin typeface="Courier New" pitchFamily="49" charset="0"/>
              </a:rPr>
              <a:t>li.insert</a:t>
            </a:r>
            <a:r>
              <a:rPr lang="en-US" sz="1800" dirty="0">
                <a:latin typeface="Courier New" pitchFamily="49" charset="0"/>
              </a:rPr>
              <a:t>(2, </a:t>
            </a:r>
            <a:r>
              <a:rPr lang="en-US" sz="1800" dirty="0">
                <a:latin typeface="Courier" pitchFamily="2" charset="0"/>
              </a:rPr>
              <a:t>'</a:t>
            </a:r>
            <a:r>
              <a:rPr lang="en-US" sz="1800" dirty="0" err="1">
                <a:latin typeface="Courier New" pitchFamily="49" charset="0"/>
              </a:rPr>
              <a:t>i</a:t>
            </a:r>
            <a:r>
              <a:rPr lang="en-US" sz="1800" dirty="0">
                <a:latin typeface="Courier" pitchFamily="2" charset="0"/>
              </a:rPr>
              <a:t>'</a:t>
            </a:r>
            <a:r>
              <a:rPr lang="en-US" sz="1800" dirty="0">
                <a:latin typeface="Courier New" pitchFamily="49" charset="0"/>
              </a:rPr>
              <a:t>)</a:t>
            </a:r>
          </a:p>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li</a:t>
            </a:r>
          </a:p>
          <a:p>
            <a:pPr>
              <a:buFont typeface="Symbol" pitchFamily="18" charset="2"/>
              <a:buNone/>
            </a:pPr>
            <a:r>
              <a:rPr lang="en-US" sz="1800" dirty="0">
                <a:solidFill>
                  <a:schemeClr val="accent2"/>
                </a:solidFill>
                <a:latin typeface="Courier New" pitchFamily="49" charset="0"/>
              </a:rPr>
              <a:t>[1, 11, </a:t>
            </a:r>
            <a:r>
              <a:rPr lang="en-US" sz="1800" dirty="0">
                <a:solidFill>
                  <a:schemeClr val="accent2"/>
                </a:solidFill>
                <a:latin typeface="Courier" pitchFamily="2" charset="0"/>
              </a:rPr>
              <a:t>'</a:t>
            </a:r>
            <a:r>
              <a:rPr lang="en-US" sz="1800" dirty="0" err="1">
                <a:solidFill>
                  <a:schemeClr val="accent2"/>
                </a:solidFill>
                <a:latin typeface="Courier New" pitchFamily="49" charset="0"/>
              </a:rPr>
              <a:t>i</a:t>
            </a:r>
            <a:r>
              <a:rPr lang="en-US" sz="1800" dirty="0">
                <a:solidFill>
                  <a:schemeClr val="accent2"/>
                </a:solidFill>
                <a:latin typeface="Courier" pitchFamily="2" charset="0"/>
              </a:rPr>
              <a:t>'</a:t>
            </a:r>
            <a:r>
              <a:rPr lang="en-US" sz="1800" dirty="0">
                <a:solidFill>
                  <a:schemeClr val="accent2"/>
                </a:solidFill>
                <a:latin typeface="Courier New" pitchFamily="49" charset="0"/>
              </a:rPr>
              <a:t>, 3, 4, 5, </a:t>
            </a:r>
            <a:r>
              <a:rPr lang="en-US" sz="1800" dirty="0">
                <a:solidFill>
                  <a:schemeClr val="accent2"/>
                </a:solidFill>
                <a:latin typeface="Courier" pitchFamily="2" charset="0"/>
              </a:rPr>
              <a:t>'</a:t>
            </a:r>
            <a:r>
              <a:rPr lang="en-US" sz="1800" dirty="0">
                <a:solidFill>
                  <a:schemeClr val="accent2"/>
                </a:solidFill>
                <a:latin typeface="Courier New" pitchFamily="49" charset="0"/>
              </a:rPr>
              <a:t>a</a:t>
            </a:r>
            <a:r>
              <a:rPr lang="en-US" sz="1800" dirty="0">
                <a:solidFill>
                  <a:schemeClr val="accent2"/>
                </a:solidFill>
                <a:latin typeface="Courier" pitchFamily="2" charset="0"/>
              </a:rPr>
              <a:t>'</a:t>
            </a:r>
            <a:r>
              <a:rPr lang="en-US" sz="1800" dirty="0">
                <a:solidFill>
                  <a:schemeClr val="accent2"/>
                </a:solidFill>
                <a:latin typeface="Courier New" pitchFamily="49" charset="0"/>
              </a:rPr>
              <a:t>]</a:t>
            </a:r>
          </a:p>
          <a:p>
            <a:pPr>
              <a:buFont typeface="Symbol" pitchFamily="18" charset="2"/>
              <a:buNone/>
            </a:pPr>
            <a:r>
              <a:rPr lang="en-US" sz="1800" dirty="0">
                <a:latin typeface="Courier New" charset="0"/>
                <a:ea typeface="Courier New" charset="0"/>
                <a:cs typeface="Courier New" charset="0"/>
              </a:rPr>
              <a:t>&gt;&gt;&gt; li = [</a:t>
            </a:r>
            <a:r>
              <a:rPr lang="en-US" sz="1800" dirty="0">
                <a:latin typeface="Courier" pitchFamily="2" charset="0"/>
              </a:rPr>
              <a:t>'</a:t>
            </a:r>
            <a:r>
              <a:rPr lang="en-US" sz="1800" dirty="0">
                <a:latin typeface="Courier New" charset="0"/>
                <a:ea typeface="Courier New" charset="0"/>
                <a:cs typeface="Courier New" charset="0"/>
              </a:rPr>
              <a:t>a</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c</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a:t>
            </a: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li.index</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index of first occurrence</a:t>
            </a:r>
            <a:endParaRPr lang="en-US" sz="1800" baseline="30000" dirty="0">
              <a:latin typeface="Courier New" charset="0"/>
              <a:ea typeface="Courier New" charset="0"/>
              <a:cs typeface="Courier New" charset="0"/>
            </a:endParaRPr>
          </a:p>
          <a:p>
            <a:pPr>
              <a:buFont typeface="Symbol" pitchFamily="18" charset="2"/>
              <a:buNone/>
            </a:pPr>
            <a:r>
              <a:rPr lang="en-US" sz="1800" dirty="0">
                <a:solidFill>
                  <a:schemeClr val="accent2"/>
                </a:solidFill>
                <a:latin typeface="Courier New" charset="0"/>
                <a:ea typeface="Courier New" charset="0"/>
                <a:cs typeface="Courier New" charset="0"/>
              </a:rPr>
              <a:t>1</a:t>
            </a:r>
            <a:endParaRPr lang="en-US" sz="1800" dirty="0">
              <a:latin typeface="Courier New" charset="0"/>
              <a:ea typeface="Courier New" charset="0"/>
              <a:cs typeface="Courier New" charset="0"/>
            </a:endParaRP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li.count</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number of occurrences</a:t>
            </a:r>
          </a:p>
          <a:p>
            <a:pPr>
              <a:buFont typeface="Symbol" pitchFamily="18" charset="2"/>
              <a:buNone/>
            </a:pPr>
            <a:r>
              <a:rPr lang="en-US" sz="1800" dirty="0">
                <a:solidFill>
                  <a:schemeClr val="accent2"/>
                </a:solidFill>
                <a:latin typeface="Courier New" charset="0"/>
                <a:ea typeface="Courier New" charset="0"/>
                <a:cs typeface="Courier New" charset="0"/>
              </a:rPr>
              <a:t>2</a:t>
            </a:r>
            <a:endParaRPr lang="en-US" sz="1800" dirty="0">
              <a:latin typeface="Courier New" charset="0"/>
              <a:ea typeface="Courier New" charset="0"/>
              <a:cs typeface="Courier New" charset="0"/>
            </a:endParaRP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li.remove</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remove first occurrence</a:t>
            </a:r>
          </a:p>
          <a:p>
            <a:pPr>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li</a:t>
            </a:r>
          </a:p>
          <a:p>
            <a:pPr>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b</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t>
            </a:r>
          </a:p>
        </p:txBody>
      </p:sp>
    </p:spTree>
    <p:extLst>
      <p:ext uri="{BB962C8B-B14F-4D97-AF65-F5344CB8AC3E}">
        <p14:creationId xmlns:p14="http://schemas.microsoft.com/office/powerpoint/2010/main" val="20300002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41987" name="Slide Number Placeholder 5"/>
          <p:cNvSpPr>
            <a:spLocks noGrp="1"/>
          </p:cNvSpPr>
          <p:nvPr>
            <p:ph type="sldNum" sz="quarter" idx="12"/>
          </p:nvPr>
        </p:nvSpPr>
        <p:spPr/>
        <p:txBody>
          <a:bodyPr/>
          <a:lstStyle/>
          <a:p>
            <a:pPr algn="l">
              <a:defRPr/>
            </a:pPr>
            <a:r>
              <a:rPr lang="en-US" altLang="en-US"/>
              <a:t>       </a:t>
            </a:r>
            <a:fld id="{B8DF8537-B595-4B5B-9A00-390EFB8AAD30}" type="slidenum">
              <a:rPr lang="en-US" altLang="en-US"/>
              <a:pPr algn="l">
                <a:defRPr/>
              </a:pPr>
              <a:t>23</a:t>
            </a:fld>
            <a:endParaRPr lang="en-US" altLang="en-US"/>
          </a:p>
        </p:txBody>
      </p:sp>
      <p:sp>
        <p:nvSpPr>
          <p:cNvPr id="28676" name="Rectangle 2"/>
          <p:cNvSpPr>
            <a:spLocks noGrp="1" noChangeArrowheads="1"/>
          </p:cNvSpPr>
          <p:nvPr>
            <p:ph type="title"/>
          </p:nvPr>
        </p:nvSpPr>
        <p:spPr/>
        <p:txBody>
          <a:bodyPr/>
          <a:lstStyle/>
          <a:p>
            <a:r>
              <a:rPr lang="en-US" dirty="0">
                <a:solidFill>
                  <a:schemeClr val="tx1"/>
                </a:solidFill>
              </a:rPr>
              <a:t>Operations on Lists </a:t>
            </a:r>
            <a:r>
              <a:rPr lang="en-US" dirty="0" smtClean="0">
                <a:solidFill>
                  <a:schemeClr val="tx1"/>
                </a:solidFill>
              </a:rPr>
              <a:t>2</a:t>
            </a:r>
            <a:endParaRPr lang="en-US" dirty="0">
              <a:solidFill>
                <a:schemeClr val="tx1"/>
              </a:solidFill>
            </a:endParaRPr>
          </a:p>
        </p:txBody>
      </p:sp>
      <p:sp>
        <p:nvSpPr>
          <p:cNvPr id="28677" name="Rectangle 3"/>
          <p:cNvSpPr>
            <a:spLocks noGrp="1" noChangeArrowheads="1"/>
          </p:cNvSpPr>
          <p:nvPr>
            <p:ph type="body" idx="1"/>
          </p:nvPr>
        </p:nvSpPr>
        <p:spPr>
          <a:xfrm>
            <a:off x="685800" y="1295400"/>
            <a:ext cx="8153400" cy="4572000"/>
          </a:xfrm>
        </p:spPr>
        <p:txBody>
          <a:bodyPr/>
          <a:lstStyle/>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 = [5, 2, 6, 8]</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li.reverse</a:t>
            </a:r>
            <a:r>
              <a:rPr lang="en-US" sz="1800" dirty="0">
                <a:latin typeface="Courier New" pitchFamily="49" charset="0"/>
              </a:rPr>
              <a:t>()    # reverse the list </a:t>
            </a:r>
            <a:r>
              <a:rPr lang="en-US" sz="1800" i="1" dirty="0">
                <a:latin typeface="Courier New" pitchFamily="49" charset="0"/>
              </a:rPr>
              <a:t>*in place* (modify)</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lnSpc>
                <a:spcPct val="90000"/>
              </a:lnSpc>
              <a:buFont typeface="Symbol" pitchFamily="18" charset="2"/>
              <a:buNone/>
            </a:pPr>
            <a:r>
              <a:rPr lang="en-US" sz="1800" dirty="0">
                <a:solidFill>
                  <a:schemeClr val="accent2"/>
                </a:solidFill>
                <a:latin typeface="Courier New" pitchFamily="49" charset="0"/>
              </a:rPr>
              <a:t>[8, 6, 2, 5]</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li.sort</a:t>
            </a:r>
            <a:r>
              <a:rPr lang="en-US" sz="1800" dirty="0">
                <a:latin typeface="Courier New" pitchFamily="49" charset="0"/>
              </a:rPr>
              <a:t>()       # sort the list </a:t>
            </a:r>
            <a:r>
              <a:rPr lang="en-US" sz="1800" i="1" dirty="0">
                <a:latin typeface="Courier New" pitchFamily="49" charset="0"/>
              </a:rPr>
              <a:t>*in place*</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lnSpc>
                <a:spcPct val="90000"/>
              </a:lnSpc>
              <a:buFont typeface="Symbol" pitchFamily="18" charset="2"/>
              <a:buNone/>
            </a:pPr>
            <a:r>
              <a:rPr lang="en-US" sz="1800" dirty="0">
                <a:solidFill>
                  <a:schemeClr val="accent2"/>
                </a:solidFill>
                <a:latin typeface="Courier New" pitchFamily="49" charset="0"/>
              </a:rPr>
              <a:t>[2, 5, 6, 8]</a:t>
            </a:r>
          </a:p>
          <a:p>
            <a:pPr>
              <a:lnSpc>
                <a:spcPct val="90000"/>
              </a:lnSpc>
              <a:buFont typeface="Symbol" pitchFamily="18" charset="2"/>
              <a:buNone/>
            </a:pPr>
            <a:endParaRPr lang="en-US" sz="1800" dirty="0">
              <a:solidFill>
                <a:schemeClr val="accent2"/>
              </a:solidFill>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li.sort</a:t>
            </a:r>
            <a:r>
              <a:rPr lang="en-US" sz="1800" dirty="0">
                <a:latin typeface="Courier New" pitchFamily="49" charset="0"/>
              </a:rPr>
              <a:t>(</a:t>
            </a:r>
            <a:r>
              <a:rPr lang="en-US" sz="1800" i="1" dirty="0" err="1">
                <a:latin typeface="Courier New" pitchFamily="49" charset="0"/>
              </a:rPr>
              <a:t>some_function</a:t>
            </a:r>
            <a:r>
              <a:rPr lang="en-US" sz="1800" dirty="0">
                <a:latin typeface="Courier New" pitchFamily="49" charset="0"/>
              </a:rPr>
              <a:t>)  </a:t>
            </a:r>
          </a:p>
          <a:p>
            <a:pPr>
              <a:lnSpc>
                <a:spcPct val="90000"/>
              </a:lnSpc>
              <a:buFont typeface="Symbol" pitchFamily="18" charset="2"/>
              <a:buNone/>
            </a:pPr>
            <a:r>
              <a:rPr lang="en-US" sz="1800" dirty="0">
                <a:latin typeface="Courier New" pitchFamily="49" charset="0"/>
              </a:rPr>
              <a:t># sort in place using user-defined comparison</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latin typeface="Courier New" pitchFamily="49" charset="0"/>
              </a:rPr>
              <a:t>&gt;&gt;&gt; sorted(li)	#return a </a:t>
            </a:r>
            <a:r>
              <a:rPr lang="en-US" sz="1800" i="1" dirty="0">
                <a:latin typeface="Courier New" pitchFamily="49" charset="0"/>
              </a:rPr>
              <a:t>*copy* </a:t>
            </a:r>
            <a:r>
              <a:rPr lang="en-US" sz="1800" dirty="0">
                <a:latin typeface="Courier New" pitchFamily="49" charset="0"/>
              </a:rPr>
              <a:t>sorted</a:t>
            </a:r>
          </a:p>
        </p:txBody>
      </p:sp>
    </p:spTree>
    <p:extLst>
      <p:ext uri="{BB962C8B-B14F-4D97-AF65-F5344CB8AC3E}">
        <p14:creationId xmlns:p14="http://schemas.microsoft.com/office/powerpoint/2010/main" val="200443617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41987" name="Slide Number Placeholder 5"/>
          <p:cNvSpPr>
            <a:spLocks noGrp="1"/>
          </p:cNvSpPr>
          <p:nvPr>
            <p:ph type="sldNum" sz="quarter" idx="12"/>
          </p:nvPr>
        </p:nvSpPr>
        <p:spPr/>
        <p:txBody>
          <a:bodyPr/>
          <a:lstStyle/>
          <a:p>
            <a:pPr algn="l">
              <a:defRPr/>
            </a:pPr>
            <a:r>
              <a:rPr lang="en-US" altLang="en-US"/>
              <a:t>       </a:t>
            </a:r>
            <a:fld id="{B8DF8537-B595-4B5B-9A00-390EFB8AAD30}" type="slidenum">
              <a:rPr lang="en-US" altLang="en-US"/>
              <a:pPr algn="l">
                <a:defRPr/>
              </a:pPr>
              <a:t>24</a:t>
            </a:fld>
            <a:endParaRPr lang="en-US" altLang="en-US"/>
          </a:p>
        </p:txBody>
      </p:sp>
      <p:sp>
        <p:nvSpPr>
          <p:cNvPr id="28676" name="Rectangle 2"/>
          <p:cNvSpPr>
            <a:spLocks noGrp="1" noChangeArrowheads="1"/>
          </p:cNvSpPr>
          <p:nvPr>
            <p:ph type="title"/>
          </p:nvPr>
        </p:nvSpPr>
        <p:spPr/>
        <p:txBody>
          <a:bodyPr/>
          <a:lstStyle/>
          <a:p>
            <a:r>
              <a:rPr lang="en-US" dirty="0">
                <a:solidFill>
                  <a:schemeClr val="tx1"/>
                </a:solidFill>
              </a:rPr>
              <a:t>Operations on Strings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sz="1800" dirty="0">
                <a:latin typeface="Courier New" charset="0"/>
                <a:ea typeface="Courier New" charset="0"/>
                <a:cs typeface="Courier New" charset="0"/>
              </a:rPr>
              <a:t>&gt;&gt;&gt; s = "Pretend this sentence makes sense." </a:t>
            </a:r>
          </a:p>
          <a:p>
            <a:pPr>
              <a:lnSpc>
                <a:spcPct val="90000"/>
              </a:lnSpc>
              <a:buFont typeface="Symbol" pitchFamily="18" charset="2"/>
              <a:buNone/>
            </a:pPr>
            <a:r>
              <a:rPr lang="en-US" sz="1800" dirty="0">
                <a:latin typeface="Courier New" charset="0"/>
                <a:ea typeface="Courier New" charset="0"/>
                <a:cs typeface="Courier New" charset="0"/>
              </a:rPr>
              <a:t>&gt;&gt;&gt; words = </a:t>
            </a:r>
            <a:r>
              <a:rPr lang="en-US" sz="1800" dirty="0" err="1">
                <a:latin typeface="Courier New" charset="0"/>
                <a:ea typeface="Courier New" charset="0"/>
                <a:cs typeface="Courier New" charset="0"/>
              </a:rPr>
              <a:t>s.split</a:t>
            </a:r>
            <a:r>
              <a:rPr lang="en-US" sz="1800" dirty="0">
                <a:latin typeface="Courier New" charset="0"/>
                <a:ea typeface="Courier New" charset="0"/>
                <a:cs typeface="Courier New" charset="0"/>
              </a:rPr>
              <a:t>(" ") </a:t>
            </a:r>
          </a:p>
          <a:p>
            <a:pPr>
              <a:lnSpc>
                <a:spcPct val="90000"/>
              </a:lnSpc>
              <a:buFont typeface="Symbol" pitchFamily="18" charset="2"/>
              <a:buNone/>
            </a:pPr>
            <a:r>
              <a:rPr lang="en-US" sz="1800" dirty="0">
                <a:latin typeface="Courier New" charset="0"/>
                <a:ea typeface="Courier New" charset="0"/>
                <a:cs typeface="Courier New" charset="0"/>
              </a:rPr>
              <a:t>&gt;&gt;&gt; words </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['Pretend', 'this', 'sentence', 'makes', 'sense.']</a:t>
            </a:r>
          </a:p>
          <a:p>
            <a:pPr>
              <a:lnSpc>
                <a:spcPct val="90000"/>
              </a:lnSpc>
              <a:buNone/>
            </a:pPr>
            <a:r>
              <a:rPr lang="en-US" sz="1800" dirty="0">
                <a:latin typeface="Courier New" charset="0"/>
                <a:ea typeface="Courier New" charset="0"/>
                <a:cs typeface="Courier New" charset="0"/>
              </a:rPr>
              <a:t>&gt;&gt;&gt; "_".join(words) #join method of </a:t>
            </a:r>
            <a:r>
              <a:rPr lang="en-US" sz="1800" dirty="0" err="1">
                <a:latin typeface="Courier New" charset="0"/>
                <a:ea typeface="Courier New" charset="0"/>
                <a:cs typeface="Courier New" charset="0"/>
              </a:rPr>
              <a:t>obj</a:t>
            </a:r>
            <a:r>
              <a:rPr lang="en-US" sz="1800" dirty="0">
                <a:latin typeface="Courier New" charset="0"/>
                <a:ea typeface="Courier New" charset="0"/>
                <a:cs typeface="Courier New" charset="0"/>
              </a:rPr>
              <a:t> "_"</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err="1">
                <a:solidFill>
                  <a:schemeClr val="accent2"/>
                </a:solidFill>
                <a:latin typeface="Courier New" charset="0"/>
                <a:ea typeface="Courier New" charset="0"/>
                <a:cs typeface="Courier New" charset="0"/>
              </a:rPr>
              <a:t>Pretend_this_sentence_makes_sense</a:t>
            </a:r>
            <a:r>
              <a:rPr lang="en-US" sz="1800" dirty="0">
                <a:solidFill>
                  <a:schemeClr val="accent2"/>
                </a:solidFill>
                <a:latin typeface="Courier New" charset="0"/>
                <a:ea typeface="Courier New" charset="0"/>
                <a:cs typeface="Courier New" charset="0"/>
              </a:rPr>
              <a:t>.' </a:t>
            </a:r>
          </a:p>
          <a:p>
            <a:pPr>
              <a:lnSpc>
                <a:spcPct val="90000"/>
              </a:lnSpc>
              <a:buFont typeface="Symbol" pitchFamily="18" charset="2"/>
              <a:buNone/>
            </a:pPr>
            <a:endParaRPr lang="en-US" sz="1800" dirty="0">
              <a:latin typeface="Courier New" charset="0"/>
              <a:ea typeface="Courier New" charset="0"/>
              <a:cs typeface="Courier New" charset="0"/>
            </a:endParaRPr>
          </a:p>
          <a:p>
            <a:pPr>
              <a:lnSpc>
                <a:spcPct val="90000"/>
              </a:lnSpc>
              <a:buFont typeface="Symbol" pitchFamily="18" charset="2"/>
              <a:buNone/>
            </a:pPr>
            <a:r>
              <a:rPr lang="tr-TR" sz="1800" dirty="0">
                <a:latin typeface="Courier New" charset="0"/>
                <a:ea typeface="Courier New" charset="0"/>
                <a:cs typeface="Courier New" charset="0"/>
              </a:rPr>
              <a:t>&gt;&gt;&gt; s = '</a:t>
            </a:r>
            <a:r>
              <a:rPr lang="tr-TR" sz="1800" dirty="0" err="1">
                <a:latin typeface="Courier New" charset="0"/>
                <a:ea typeface="Courier New" charset="0"/>
                <a:cs typeface="Courier New" charset="0"/>
              </a:rPr>
              <a:t>dog</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latin typeface="Courier New" charset="0"/>
                <a:ea typeface="Courier New" charset="0"/>
                <a:cs typeface="Courier New" charset="0"/>
              </a:rPr>
              <a:t>&gt;&gt;&gt; </a:t>
            </a:r>
            <a:r>
              <a:rPr lang="tr-TR" sz="1800" dirty="0" err="1">
                <a:latin typeface="Courier New" charset="0"/>
                <a:ea typeface="Courier New" charset="0"/>
                <a:cs typeface="Courier New" charset="0"/>
              </a:rPr>
              <a:t>s.capitalize</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solidFill>
                  <a:schemeClr val="accent2"/>
                </a:solidFill>
                <a:latin typeface="Courier New" charset="0"/>
                <a:ea typeface="Courier New" charset="0"/>
                <a:cs typeface="Courier New" charset="0"/>
              </a:rPr>
              <a:t>'</a:t>
            </a:r>
            <a:r>
              <a:rPr lang="tr-TR" sz="1800" dirty="0" err="1">
                <a:solidFill>
                  <a:schemeClr val="accent2"/>
                </a:solidFill>
                <a:latin typeface="Courier New" charset="0"/>
                <a:ea typeface="Courier New" charset="0"/>
                <a:cs typeface="Courier New" charset="0"/>
              </a:rPr>
              <a:t>Dog</a:t>
            </a:r>
            <a:r>
              <a:rPr lang="tr-TR" sz="1800" dirty="0">
                <a:solidFill>
                  <a:schemeClr val="accent2"/>
                </a:solidFill>
                <a:latin typeface="Courier New" charset="0"/>
                <a:ea typeface="Courier New" charset="0"/>
                <a:cs typeface="Courier New" charset="0"/>
              </a:rPr>
              <a:t>' </a:t>
            </a:r>
          </a:p>
          <a:p>
            <a:pPr>
              <a:lnSpc>
                <a:spcPct val="90000"/>
              </a:lnSpc>
              <a:buFont typeface="Symbol" pitchFamily="18" charset="2"/>
              <a:buNone/>
            </a:pPr>
            <a:r>
              <a:rPr lang="tr-TR" sz="1800" dirty="0">
                <a:latin typeface="Courier New" charset="0"/>
                <a:ea typeface="Courier New" charset="0"/>
                <a:cs typeface="Courier New" charset="0"/>
              </a:rPr>
              <a:t>&gt;&gt;&gt; </a:t>
            </a:r>
            <a:r>
              <a:rPr lang="tr-TR" sz="1800" dirty="0" err="1">
                <a:latin typeface="Courier New" charset="0"/>
                <a:ea typeface="Courier New" charset="0"/>
                <a:cs typeface="Courier New" charset="0"/>
              </a:rPr>
              <a:t>s.upper</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solidFill>
                  <a:schemeClr val="accent2"/>
                </a:solidFill>
                <a:latin typeface="Courier New" charset="0"/>
                <a:ea typeface="Courier New" charset="0"/>
                <a:cs typeface="Courier New" charset="0"/>
              </a:rPr>
              <a:t>'DOG’</a:t>
            </a:r>
          </a:p>
          <a:p>
            <a:pPr>
              <a:lnSpc>
                <a:spcPct val="90000"/>
              </a:lnSpc>
              <a:buFont typeface="Symbol" pitchFamily="18" charset="2"/>
              <a:buNone/>
            </a:pPr>
            <a:r>
              <a:rPr lang="fr-FR" sz="1800" dirty="0">
                <a:latin typeface="Courier New" charset="0"/>
                <a:ea typeface="Courier New" charset="0"/>
                <a:cs typeface="Courier New" charset="0"/>
              </a:rPr>
              <a:t>&gt;&gt;&gt; ' hi --'.</a:t>
            </a:r>
            <a:r>
              <a:rPr lang="fr-FR" sz="1800" dirty="0" err="1">
                <a:latin typeface="Courier New" charset="0"/>
                <a:ea typeface="Courier New" charset="0"/>
                <a:cs typeface="Courier New" charset="0"/>
              </a:rPr>
              <a:t>strip</a:t>
            </a:r>
            <a:r>
              <a:rPr lang="fr-FR" sz="1800" dirty="0">
                <a:latin typeface="Courier New" charset="0"/>
                <a:ea typeface="Courier New" charset="0"/>
                <a:cs typeface="Courier New" charset="0"/>
              </a:rPr>
              <a:t>(' –')</a:t>
            </a:r>
          </a:p>
          <a:p>
            <a:pPr>
              <a:lnSpc>
                <a:spcPct val="90000"/>
              </a:lnSpc>
              <a:buFont typeface="Symbol" pitchFamily="18" charset="2"/>
              <a:buNone/>
            </a:pPr>
            <a:r>
              <a:rPr lang="fr-FR" sz="1800" dirty="0">
                <a:solidFill>
                  <a:schemeClr val="accent2"/>
                </a:solidFill>
                <a:latin typeface="Courier New" charset="0"/>
                <a:ea typeface="Courier New" charset="0"/>
                <a:cs typeface="Courier New" charset="0"/>
              </a:rPr>
              <a:t>'hi’</a:t>
            </a:r>
          </a:p>
          <a:p>
            <a:pPr>
              <a:lnSpc>
                <a:spcPct val="90000"/>
              </a:lnSpc>
              <a:buFont typeface="Symbol" pitchFamily="18" charset="2"/>
              <a:buNone/>
            </a:pPr>
            <a:endParaRPr lang="tr-TR" sz="1800" dirty="0">
              <a:solidFill>
                <a:schemeClr val="accent2"/>
              </a:solidFill>
              <a:latin typeface="Courier New" charset="0"/>
              <a:ea typeface="Courier New" charset="0"/>
              <a:cs typeface="Courier New" charset="0"/>
            </a:endParaRPr>
          </a:p>
          <a:p>
            <a:pPr>
              <a:lnSpc>
                <a:spcPct val="90000"/>
              </a:lnSpc>
              <a:buFont typeface="Symbol" pitchFamily="18" charset="2"/>
              <a:buNone/>
            </a:pPr>
            <a:r>
              <a:rPr lang="tr-TR" sz="1800" dirty="0">
                <a:latin typeface="Courier New" charset="0"/>
                <a:ea typeface="Courier New" charset="0"/>
                <a:cs typeface="Courier New" charset="0"/>
                <a:hlinkClick r:id="rId3"/>
              </a:rPr>
              <a:t>https://docs.python.org/3.7/library/string.html</a:t>
            </a:r>
            <a:endParaRPr lang="en-US" sz="1800" dirty="0">
              <a:latin typeface="Courier New" charset="0"/>
              <a:ea typeface="Courier New" charset="0"/>
              <a:cs typeface="Courier New" charset="0"/>
            </a:endParaRPr>
          </a:p>
        </p:txBody>
      </p:sp>
    </p:spTree>
    <p:extLst>
      <p:ext uri="{BB962C8B-B14F-4D97-AF65-F5344CB8AC3E}">
        <p14:creationId xmlns:p14="http://schemas.microsoft.com/office/powerpoint/2010/main" val="17153085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idx="1"/>
          </p:nvPr>
        </p:nvSpPr>
        <p:spPr>
          <a:xfrm>
            <a:off x="609600" y="1143000"/>
            <a:ext cx="7772400" cy="4572000"/>
          </a:xfrm>
        </p:spPr>
        <p:txBody>
          <a:bodyPr/>
          <a:lstStyle/>
          <a:p>
            <a:pPr marL="0" indent="0">
              <a:buNone/>
            </a:pPr>
            <a:r>
              <a:rPr lang="en-US" sz="1800" dirty="0">
                <a:latin typeface="Courier New" panose="02070309020205020404" pitchFamily="49" charset="0"/>
                <a:ea typeface="Courier New" charset="0"/>
                <a:cs typeface="Courier New" panose="02070309020205020404" pitchFamily="49" charset="0"/>
              </a:rPr>
              <a:t>&gt;&gt;&gt; a = ["apple", "orange", "banana"] </a:t>
            </a:r>
          </a:p>
          <a:p>
            <a:pPr marL="0" indent="0">
              <a:buNone/>
            </a:pPr>
            <a:r>
              <a:rPr lang="en-US" sz="1800" dirty="0">
                <a:latin typeface="Courier New" panose="02070309020205020404" pitchFamily="49" charset="0"/>
                <a:ea typeface="Courier New" charset="0"/>
                <a:cs typeface="Courier New" panose="02070309020205020404" pitchFamily="49" charset="0"/>
              </a:rPr>
              <a:t>&gt;&gt;&gt; for (index, fruit) in enumerate(a): </a:t>
            </a:r>
          </a:p>
          <a:p>
            <a:pPr marL="0" indent="0">
              <a:buNone/>
            </a:pPr>
            <a:r>
              <a:rPr lang="en-US" sz="1800" dirty="0">
                <a:latin typeface="Courier New" panose="02070309020205020404" pitchFamily="49" charset="0"/>
                <a:ea typeface="Courier New" charset="0"/>
                <a:cs typeface="Courier New" panose="02070309020205020404" pitchFamily="49" charset="0"/>
              </a:rPr>
              <a:t>...</a:t>
            </a:r>
            <a:r>
              <a:rPr lang="en-US" sz="1800" dirty="0">
                <a:solidFill>
                  <a:srgbClr val="FF0000"/>
                </a:solidFill>
                <a:latin typeface="Courier New" panose="02070309020205020404" pitchFamily="49" charset="0"/>
                <a:ea typeface="Courier New" charset="0"/>
                <a:cs typeface="Courier New" panose="02070309020205020404" pitchFamily="49" charset="0"/>
              </a:rPr>
              <a:t>   </a:t>
            </a:r>
            <a:r>
              <a:rPr lang="en-US" sz="1800" dirty="0">
                <a:latin typeface="Courier New" panose="02070309020205020404" pitchFamily="49" charset="0"/>
                <a:ea typeface="Courier New" charset="0"/>
                <a:cs typeface="Courier New" panose="02070309020205020404" pitchFamily="49" charset="0"/>
              </a:rPr>
              <a:t>print(</a:t>
            </a:r>
            <a:r>
              <a:rPr lang="en-US" sz="1800" dirty="0" err="1">
                <a:latin typeface="Courier New" panose="02070309020205020404" pitchFamily="49" charset="0"/>
                <a:ea typeface="Courier New" charset="0"/>
                <a:cs typeface="Courier New" panose="02070309020205020404" pitchFamily="49" charset="0"/>
              </a:rPr>
              <a:t>str</a:t>
            </a:r>
            <a:r>
              <a:rPr lang="en-US" sz="1800" dirty="0">
                <a:latin typeface="Courier New" panose="02070309020205020404" pitchFamily="49" charset="0"/>
                <a:ea typeface="Courier New" charset="0"/>
                <a:cs typeface="Courier New" panose="02070309020205020404" pitchFamily="49" charset="0"/>
              </a:rPr>
              <a:t>(index) + ": " + fruit)</a:t>
            </a:r>
          </a:p>
          <a:p>
            <a:pPr marL="0" indent="0">
              <a:buNone/>
            </a:pPr>
            <a:r>
              <a:rPr lang="en-US" sz="1800" dirty="0">
                <a:latin typeface="Courier New" panose="02070309020205020404" pitchFamily="49" charset="0"/>
                <a:ea typeface="Courier New" charset="0"/>
                <a:cs typeface="Courier New" panose="02070309020205020404" pitchFamily="49" charset="0"/>
              </a:rPr>
              <a:t>...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0: apple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1: orange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2: banana</a:t>
            </a:r>
          </a:p>
          <a:p>
            <a:pPr marL="0" indent="0">
              <a:buNone/>
            </a:pPr>
            <a:endParaRPr lang="en-US" sz="1050" dirty="0">
              <a:latin typeface="Courier New" panose="02070309020205020404" pitchFamily="49" charset="0"/>
              <a:ea typeface="Courier New" charset="0"/>
              <a:cs typeface="Courier New" panose="02070309020205020404" pitchFamily="49" charset="0"/>
            </a:endParaRPr>
          </a:p>
          <a:p>
            <a:pPr marL="0" indent="0">
              <a:buNone/>
            </a:pPr>
            <a:r>
              <a:rPr lang="tr-TR" sz="1800" dirty="0">
                <a:latin typeface="Courier New" panose="02070309020205020404" pitchFamily="49" charset="0"/>
                <a:ea typeface="Courier New" charset="0"/>
                <a:cs typeface="Courier New" panose="02070309020205020404" pitchFamily="49" charset="0"/>
              </a:rPr>
              <a:t>&gt;&gt;&gt; a = [1, 2, 3] </a:t>
            </a:r>
          </a:p>
          <a:p>
            <a:pPr marL="0" indent="0">
              <a:buNone/>
            </a:pPr>
            <a:r>
              <a:rPr lang="tr-TR" sz="1800" dirty="0">
                <a:latin typeface="Courier New" panose="02070309020205020404" pitchFamily="49" charset="0"/>
                <a:ea typeface="Courier New" charset="0"/>
                <a:cs typeface="Courier New" panose="02070309020205020404" pitchFamily="49" charset="0"/>
              </a:rPr>
              <a:t>&gt;&gt;&gt; </a:t>
            </a:r>
            <a:r>
              <a:rPr lang="en-US" sz="1800" dirty="0">
                <a:latin typeface="Courier New" panose="02070309020205020404" pitchFamily="49" charset="0"/>
                <a:cs typeface="Courier New" panose="02070309020205020404" pitchFamily="49" charset="0"/>
              </a:rPr>
              <a:t>b = ['a', 'b', 'c', 'd']</a:t>
            </a:r>
            <a:endParaRPr lang="tr-TR" sz="1800" dirty="0">
              <a:latin typeface="Courier New" panose="02070309020205020404" pitchFamily="49" charset="0"/>
              <a:ea typeface="Courier New" charset="0"/>
              <a:cs typeface="Courier New" panose="02070309020205020404" pitchFamily="49" charset="0"/>
            </a:endParaRPr>
          </a:p>
          <a:p>
            <a:pPr marL="0" indent="0">
              <a:buNone/>
            </a:pPr>
            <a:r>
              <a:rPr lang="tr-TR" sz="1800" dirty="0">
                <a:latin typeface="Courier New" panose="02070309020205020404" pitchFamily="49" charset="0"/>
                <a:ea typeface="Courier New" charset="0"/>
                <a:cs typeface="Courier New" panose="02070309020205020404" pitchFamily="49" charset="0"/>
              </a:rPr>
              <a:t>&gt;&gt;&gt; </a:t>
            </a:r>
            <a:r>
              <a:rPr lang="tr-TR" sz="1800" dirty="0" err="1">
                <a:latin typeface="Courier New" panose="02070309020205020404" pitchFamily="49" charset="0"/>
                <a:ea typeface="Courier New" charset="0"/>
                <a:cs typeface="Courier New" panose="02070309020205020404" pitchFamily="49" charset="0"/>
              </a:rPr>
              <a:t>list</a:t>
            </a:r>
            <a:r>
              <a:rPr lang="tr-TR" sz="1800" dirty="0">
                <a:latin typeface="Courier New" panose="02070309020205020404" pitchFamily="49" charset="0"/>
                <a:ea typeface="Courier New" charset="0"/>
                <a:cs typeface="Courier New" panose="02070309020205020404" pitchFamily="49" charset="0"/>
              </a:rPr>
              <a:t>(</a:t>
            </a:r>
            <a:r>
              <a:rPr lang="tr-TR" sz="1800" dirty="0" err="1">
                <a:latin typeface="Courier New" panose="02070309020205020404" pitchFamily="49" charset="0"/>
                <a:ea typeface="Courier New" charset="0"/>
                <a:cs typeface="Courier New" panose="02070309020205020404" pitchFamily="49" charset="0"/>
              </a:rPr>
              <a:t>zip</a:t>
            </a:r>
            <a:r>
              <a:rPr lang="tr-TR" sz="1800" dirty="0">
                <a:latin typeface="Courier New" panose="02070309020205020404" pitchFamily="49" charset="0"/>
                <a:ea typeface="Courier New" charset="0"/>
                <a:cs typeface="Courier New" panose="02070309020205020404" pitchFamily="49" charset="0"/>
              </a:rPr>
              <a:t>(a, b))</a:t>
            </a:r>
          </a:p>
          <a:p>
            <a:pPr marL="0" indent="0">
              <a:buNone/>
            </a:pPr>
            <a:r>
              <a:rPr lang="tr-TR" sz="1800" dirty="0">
                <a:solidFill>
                  <a:schemeClr val="accent2"/>
                </a:solidFill>
                <a:latin typeface="Courier New" panose="02070309020205020404" pitchFamily="49" charset="0"/>
                <a:ea typeface="Courier New" charset="0"/>
                <a:cs typeface="Courier New" panose="02070309020205020404" pitchFamily="49" charset="0"/>
              </a:rPr>
              <a:t>[(1,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a</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 (2,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b</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 (3,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c</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a:t>
            </a:r>
            <a:r>
              <a:rPr lang="en-US" sz="1800" dirty="0">
                <a:latin typeface="Courier New" panose="02070309020205020404" pitchFamily="49" charset="0"/>
                <a:ea typeface="Courier New" charset="0"/>
                <a:cs typeface="Courier New" panose="02070309020205020404" pitchFamily="49" charset="0"/>
              </a:rPr>
              <a:t/>
            </a:r>
            <a:br>
              <a:rPr lang="en-US" sz="1800" dirty="0">
                <a:latin typeface="Courier New" panose="02070309020205020404" pitchFamily="49" charset="0"/>
                <a:ea typeface="Courier New" charset="0"/>
                <a:cs typeface="Courier New" panose="02070309020205020404" pitchFamily="49" charset="0"/>
              </a:rPr>
            </a:br>
            <a:r>
              <a:rPr lang="en-US" sz="1800" dirty="0">
                <a:latin typeface="Courier New" panose="02070309020205020404" pitchFamily="49" charset="0"/>
                <a:ea typeface="Courier New" charset="0"/>
                <a:cs typeface="Courier New" panose="02070309020205020404" pitchFamily="49" charset="0"/>
              </a:rPr>
              <a:t>&gt;&gt;&gt; list(</a:t>
            </a:r>
            <a:r>
              <a:rPr lang="en-US" sz="1800" dirty="0">
                <a:latin typeface="Courier New" panose="02070309020205020404" pitchFamily="49" charset="0"/>
                <a:cs typeface="Courier New" panose="02070309020205020404" pitchFamily="49" charset="0"/>
              </a:rPr>
              <a:t>zip("foo", "bar"))</a:t>
            </a:r>
          </a:p>
          <a:p>
            <a:pPr marL="0" indent="0">
              <a:buNone/>
            </a:pPr>
            <a:r>
              <a:rPr lang="tr-TR" sz="1800" dirty="0">
                <a:solidFill>
                  <a:schemeClr val="accent2"/>
                </a:solidFill>
                <a:latin typeface="Courier New" panose="02070309020205020404" pitchFamily="49" charset="0"/>
                <a:ea typeface="Courier New" charset="0"/>
                <a:cs typeface="Courier New" panose="02070309020205020404" pitchFamily="49" charset="0"/>
              </a:rPr>
              <a:t>[('f', 'b'), ('o', 'a'), ('o', 'r')]</a:t>
            </a:r>
            <a:endParaRPr lang="en-US" sz="1800" dirty="0">
              <a:solidFill>
                <a:schemeClr val="accent2"/>
              </a:solidFill>
              <a:latin typeface="Courier New" panose="02070309020205020404" pitchFamily="49" charset="0"/>
              <a:ea typeface="Courier New" charset="0"/>
              <a:cs typeface="Courier New" panose="02070309020205020404" pitchFamily="49" charset="0"/>
            </a:endParaRPr>
          </a:p>
          <a:p>
            <a:pPr marL="0" indent="0">
              <a:buNone/>
            </a:pPr>
            <a:endParaRPr lang="tr-TR" sz="1100" dirty="0">
              <a:latin typeface="Courier New" panose="02070309020205020404" pitchFamily="49" charset="0"/>
              <a:ea typeface="Courier New" charset="0"/>
              <a:cs typeface="Courier New" panose="02070309020205020404" pitchFamily="49" charset="0"/>
            </a:endParaRPr>
          </a:p>
          <a:p>
            <a:pPr marL="0" indent="0">
              <a:buNone/>
            </a:pPr>
            <a:r>
              <a:rPr lang="fr-FR" sz="1800" dirty="0">
                <a:latin typeface="Courier New" panose="02070309020205020404" pitchFamily="49" charset="0"/>
                <a:ea typeface="Courier New" charset="0"/>
                <a:cs typeface="Courier New" panose="02070309020205020404" pitchFamily="49" charset="0"/>
              </a:rPr>
              <a:t>&gt;&gt;&gt; x, y, z = 'a', 'b', 'c'</a:t>
            </a:r>
            <a:endParaRPr lang="en-US" sz="1800" dirty="0">
              <a:latin typeface="Courier New" panose="02070309020205020404" pitchFamily="49" charset="0"/>
              <a:ea typeface="Courier New" charset="0"/>
              <a:cs typeface="Courier New" panose="02070309020205020404" pitchFamily="49" charset="0"/>
            </a:endParaRPr>
          </a:p>
        </p:txBody>
      </p:sp>
      <p:sp>
        <p:nvSpPr>
          <p:cNvPr id="4" name="Date Placeholder 3"/>
          <p:cNvSpPr>
            <a:spLocks noGrp="1"/>
          </p:cNvSpPr>
          <p:nvPr>
            <p:ph type="dt" sz="half" idx="10"/>
          </p:nvPr>
        </p:nvSpPr>
        <p:spPr/>
        <p:txBody>
          <a:bodyPr/>
          <a:lstStyle/>
          <a:p>
            <a:pPr>
              <a:defRPr/>
            </a:pPr>
            <a:r>
              <a:rPr lang="en-US" altLang="en-US" dirty="0"/>
              <a:t>CIS 421/521 - Fall </a:t>
            </a:r>
            <a:r>
              <a:rPr lang="is-IS" altLang="en-US" dirty="0"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25</a:t>
            </a:fld>
            <a:endParaRPr lang="en-US" altLang="en-US"/>
          </a:p>
        </p:txBody>
      </p:sp>
    </p:spTree>
    <p:extLst>
      <p:ext uri="{BB962C8B-B14F-4D97-AF65-F5344CB8AC3E}">
        <p14:creationId xmlns:p14="http://schemas.microsoft.com/office/powerpoint/2010/main" val="19764904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286000"/>
            <a:ext cx="7772400" cy="1143000"/>
          </a:xfrm>
        </p:spPr>
        <p:txBody>
          <a:bodyPr/>
          <a:lstStyle/>
          <a:p>
            <a:r>
              <a:rPr lang="en-US" dirty="0"/>
              <a:t>Dictionaries: a </a:t>
            </a:r>
            <a:r>
              <a:rPr lang="en-US" i="1" dirty="0">
                <a:solidFill>
                  <a:srgbClr val="C00000"/>
                </a:solidFill>
              </a:rPr>
              <a:t>mapping</a:t>
            </a:r>
            <a:r>
              <a:rPr lang="en-US" i="1" dirty="0"/>
              <a:t> </a:t>
            </a:r>
            <a:r>
              <a:rPr lang="en-US" dirty="0"/>
              <a:t>collection type</a:t>
            </a:r>
          </a:p>
        </p:txBody>
      </p:sp>
      <p:pic>
        <p:nvPicPr>
          <p:cNvPr id="2" name="Picture 1">
            <a:extLst>
              <a:ext uri="{FF2B5EF4-FFF2-40B4-BE49-F238E27FC236}">
                <a16:creationId xmlns:a16="http://schemas.microsoft.com/office/drawing/2014/main" xmlns="" id="{DF503904-3841-D74E-9237-3AC79BF5E18B}"/>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3238500" y="3276600"/>
            <a:ext cx="2667000" cy="2286000"/>
          </a:xfrm>
          <a:prstGeom prst="rect">
            <a:avLst/>
          </a:prstGeom>
        </p:spPr>
      </p:pic>
      <p:pic>
        <p:nvPicPr>
          <p:cNvPr id="3" name="Picture 2"/>
          <p:cNvPicPr>
            <a:picLocks noChangeAspect="1"/>
          </p:cNvPicPr>
          <p:nvPr/>
        </p:nvPicPr>
        <p:blipFill>
          <a:blip r:embed="rId4"/>
          <a:stretch>
            <a:fillRect/>
          </a:stretch>
        </p:blipFill>
        <p:spPr>
          <a:xfrm>
            <a:off x="5638800" y="4648200"/>
            <a:ext cx="2311400" cy="1441013"/>
          </a:xfrm>
          <a:prstGeom prst="rect">
            <a:avLst/>
          </a:prstGeom>
        </p:spPr>
      </p:pic>
    </p:spTree>
    <p:extLst>
      <p:ext uri="{BB962C8B-B14F-4D97-AF65-F5344CB8AC3E}">
        <p14:creationId xmlns:p14="http://schemas.microsoft.com/office/powerpoint/2010/main" val="98741222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0724" name="Rectangle 2"/>
          <p:cNvSpPr>
            <a:spLocks noGrp="1" noChangeArrowheads="1"/>
          </p:cNvSpPr>
          <p:nvPr>
            <p:ph type="title"/>
          </p:nvPr>
        </p:nvSpPr>
        <p:spPr/>
        <p:txBody>
          <a:bodyPr/>
          <a:lstStyle/>
          <a:p>
            <a:r>
              <a:rPr lang="en-US" dirty="0" err="1">
                <a:solidFill>
                  <a:schemeClr val="tx1"/>
                </a:solidFill>
              </a:rPr>
              <a:t>Dict</a:t>
            </a:r>
            <a:r>
              <a:rPr lang="en-US" dirty="0">
                <a:solidFill>
                  <a:schemeClr val="tx1"/>
                </a:solidFill>
              </a:rPr>
              <a:t>: Create, Access, Update</a:t>
            </a:r>
          </a:p>
        </p:txBody>
      </p:sp>
      <p:sp>
        <p:nvSpPr>
          <p:cNvPr id="8" name="Slide Number Placeholder 7"/>
          <p:cNvSpPr>
            <a:spLocks noGrp="1"/>
          </p:cNvSpPr>
          <p:nvPr>
            <p:ph type="sldNum" sz="quarter" idx="12"/>
          </p:nvPr>
        </p:nvSpPr>
        <p:spPr/>
        <p:txBody>
          <a:bodyPr/>
          <a:lstStyle/>
          <a:p>
            <a:pPr>
              <a:defRPr/>
            </a:pPr>
            <a:r>
              <a:rPr lang="en-US" altLang="en-US"/>
              <a:t>       </a:t>
            </a:r>
            <a:fld id="{5B937D5F-C27E-4C8B-8093-EE6DE9B9C961}" type="slidenum">
              <a:rPr lang="en-US" altLang="en-US" smtClean="0"/>
              <a:pPr>
                <a:defRPr/>
              </a:pPr>
              <a:t>27</a:t>
            </a:fld>
            <a:endParaRPr lang="en-US" altLang="en-US"/>
          </a:p>
        </p:txBody>
      </p:sp>
      <p:sp>
        <p:nvSpPr>
          <p:cNvPr id="2" name="TextBox 1"/>
          <p:cNvSpPr txBox="1"/>
          <p:nvPr/>
        </p:nvSpPr>
        <p:spPr>
          <a:xfrm>
            <a:off x="916858" y="1319018"/>
            <a:ext cx="7693742" cy="4939814"/>
          </a:xfrm>
          <a:prstGeom prst="rect">
            <a:avLst/>
          </a:prstGeom>
          <a:noFill/>
        </p:spPr>
        <p:txBody>
          <a:bodyPr wrap="square" rtlCol="0">
            <a:spAutoFit/>
          </a:bodyPr>
          <a:lstStyle/>
          <a:p>
            <a:pPr marL="342900" indent="-342900">
              <a:lnSpc>
                <a:spcPct val="90000"/>
              </a:lnSpc>
              <a:buClr>
                <a:srgbClr val="C00000"/>
              </a:buClr>
              <a:buFont typeface="Wingdings" charset="2"/>
              <a:buChar char="§"/>
            </a:pPr>
            <a:r>
              <a:rPr lang="en-US" b="1" dirty="0">
                <a:latin typeface="+mn-lt"/>
              </a:rPr>
              <a:t>Dictionaries are unordered &amp; work by hashing, so keys must be immutable</a:t>
            </a:r>
          </a:p>
          <a:p>
            <a:pPr marL="342900" indent="-342900">
              <a:lnSpc>
                <a:spcPct val="90000"/>
              </a:lnSpc>
              <a:buClr>
                <a:srgbClr val="C00000"/>
              </a:buClr>
              <a:buFont typeface="Wingdings" charset="2"/>
              <a:buChar char="§"/>
            </a:pPr>
            <a:r>
              <a:rPr lang="en-US" b="1" dirty="0">
                <a:latin typeface="+mn-lt"/>
              </a:rPr>
              <a:t>Constant average time add, lookup, update</a:t>
            </a:r>
          </a:p>
          <a:p>
            <a:pPr>
              <a:lnSpc>
                <a:spcPct val="90000"/>
              </a:lnSpc>
              <a:buFont typeface="Symbol" pitchFamily="18" charset="2"/>
              <a:buNone/>
            </a:pPr>
            <a:endParaRPr lang="en-US" sz="1800" b="1" dirty="0">
              <a:solidFill>
                <a:srgbClr val="660033"/>
              </a:solidFill>
              <a:latin typeface="Courier New" pitchFamily="49" charset="0"/>
            </a:endParaRPr>
          </a:p>
          <a:p>
            <a:pPr>
              <a:lnSpc>
                <a:spcPct val="90000"/>
              </a:lnSpc>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 = {</a:t>
            </a:r>
            <a:r>
              <a:rPr lang="en-US" sz="1800" dirty="0">
                <a:solidFill>
                  <a:srgbClr val="008000"/>
                </a:solidFill>
                <a:latin typeface="Courier New" panose="02070309020205020404" pitchFamily="49" charset="0"/>
                <a:cs typeface="Courier New" panose="02070309020205020404" pitchFamily="49" charset="0"/>
              </a:rPr>
              <a:t>'</a:t>
            </a:r>
            <a:r>
              <a:rPr lang="en-US" sz="1800" b="1" dirty="0" err="1">
                <a:solidFill>
                  <a:srgbClr val="008000"/>
                </a:solidFill>
                <a:latin typeface="Courier New" panose="02070309020205020404" pitchFamily="49" charset="0"/>
                <a:cs typeface="Courier New" panose="02070309020205020404" pitchFamily="49" charset="0"/>
              </a:rPr>
              <a:t>user</a:t>
            </a:r>
            <a:r>
              <a:rPr lang="en-US" sz="1800" dirty="0" err="1">
                <a:solidFill>
                  <a:srgbClr val="008000"/>
                </a:solidFill>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a:t>
            </a:r>
            <a:r>
              <a:rPr lang="en-US" sz="1800" dirty="0" err="1">
                <a:solidFill>
                  <a:srgbClr val="008000"/>
                </a:solidFill>
                <a:latin typeface="Courier New" panose="02070309020205020404" pitchFamily="49" charset="0"/>
                <a:cs typeface="Courier New" panose="02070309020205020404" pitchFamily="49" charset="0"/>
              </a:rPr>
              <a:t>'</a:t>
            </a:r>
            <a:r>
              <a:rPr lang="en-US" sz="1800" b="1" dirty="0" err="1">
                <a:solidFill>
                  <a:srgbClr val="008000"/>
                </a:solidFill>
                <a:latin typeface="Courier New" panose="02070309020205020404" pitchFamily="49" charset="0"/>
                <a:cs typeface="Courier New" panose="02070309020205020404" pitchFamily="49" charset="0"/>
              </a:rPr>
              <a:t>bozo</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pswd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1234}</a:t>
            </a:r>
          </a:p>
          <a:p>
            <a:pPr>
              <a:lnSpc>
                <a:spcPct val="90000"/>
              </a:lnSpc>
              <a:buFont typeface="Symbol" pitchFamily="18" charset="2"/>
              <a:buNone/>
            </a:pPr>
            <a:endParaRPr lang="en-US" sz="1800" b="1" dirty="0">
              <a:solidFill>
                <a:srgbClr val="660033"/>
              </a:solidFill>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user</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p>
          <a:p>
            <a:pPr>
              <a:lnSpc>
                <a:spcPct val="90000"/>
              </a:lnSpc>
            </a:pPr>
            <a:r>
              <a:rPr lang="en-US" sz="1800" b="1" dirty="0">
                <a:solidFill>
                  <a:schemeClr val="accent2"/>
                </a:solidFill>
                <a:latin typeface="Courier New" panose="02070309020205020404" pitchFamily="49" charset="0"/>
                <a:cs typeface="Courier New" panose="02070309020205020404" pitchFamily="49" charset="0"/>
              </a:rPr>
              <a:t>'bozo'</a:t>
            </a:r>
          </a:p>
          <a:p>
            <a:pPr>
              <a:lnSpc>
                <a:spcPct val="90000"/>
              </a:lnSpc>
              <a:buFont typeface="Symbol" pitchFamily="18" charset="2"/>
              <a:buNone/>
            </a:pPr>
            <a:endParaRPr lang="en-US" sz="1800" b="1" dirty="0">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bozo</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r>
              <a:rPr lang="en-US" sz="1800" b="1" dirty="0">
                <a:solidFill>
                  <a:srgbClr val="FF0000"/>
                </a:solidFill>
                <a:latin typeface="Courier New" panose="02070309020205020404" pitchFamily="49" charset="0"/>
                <a:cs typeface="Courier New" panose="02070309020205020404" pitchFamily="49" charset="0"/>
              </a:rPr>
              <a:t>Traceback (most recent call last):</a:t>
            </a:r>
          </a:p>
          <a:p>
            <a:r>
              <a:rPr lang="en-US" sz="1800" b="1" dirty="0">
                <a:solidFill>
                  <a:srgbClr val="FF0000"/>
                </a:solidFill>
                <a:latin typeface="Courier New" panose="02070309020205020404" pitchFamily="49" charset="0"/>
                <a:cs typeface="Courier New" panose="02070309020205020404" pitchFamily="49" charset="0"/>
              </a:rPr>
              <a:t>  File "&lt;stdin&gt;", line 1, in &lt;module&gt;</a:t>
            </a:r>
          </a:p>
          <a:p>
            <a:r>
              <a:rPr lang="en-US" sz="1800" b="1" dirty="0" err="1">
                <a:solidFill>
                  <a:srgbClr val="FF0000"/>
                </a:solidFill>
                <a:latin typeface="Courier New" panose="02070309020205020404" pitchFamily="49" charset="0"/>
                <a:cs typeface="Courier New" panose="02070309020205020404" pitchFamily="49" charset="0"/>
              </a:rPr>
              <a:t>KeyError</a:t>
            </a:r>
            <a:r>
              <a:rPr lang="en-US" sz="1800" b="1" dirty="0">
                <a:solidFill>
                  <a:srgbClr val="FF0000"/>
                </a:solidFill>
                <a:latin typeface="Courier New" panose="02070309020205020404" pitchFamily="49" charset="0"/>
                <a:cs typeface="Courier New" panose="02070309020205020404" pitchFamily="49" charset="0"/>
              </a:rPr>
              <a:t>: 'bozo'</a:t>
            </a:r>
          </a:p>
          <a:p>
            <a:pPr>
              <a:lnSpc>
                <a:spcPct val="90000"/>
              </a:lnSpc>
              <a:buFont typeface="Symbol" pitchFamily="18" charset="2"/>
              <a:buNone/>
            </a:pPr>
            <a:endParaRPr lang="en-US" sz="1800" b="1" dirty="0">
              <a:solidFill>
                <a:srgbClr val="FF3300"/>
              </a:solidFill>
              <a:latin typeface="Courier New" panose="02070309020205020404" pitchFamily="49" charset="0"/>
              <a:cs typeface="Courier New" panose="02070309020205020404" pitchFamily="49" charset="0"/>
            </a:endParaRPr>
          </a:p>
          <a:p>
            <a:pPr>
              <a:lnSpc>
                <a:spcPct val="90000"/>
              </a:lnSpc>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user</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 </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clown</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ea typeface="Courier New" charset="0"/>
                <a:cs typeface="Courier New" panose="02070309020205020404" pitchFamily="49" charset="0"/>
              </a:rPr>
              <a:t># Assigning to an existing key 				replaces its value.</a:t>
            </a:r>
            <a:endParaRPr lang="en-US" sz="1800" b="1" dirty="0">
              <a:solidFill>
                <a:srgbClr val="008000"/>
              </a:solidFill>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p>
          <a:p>
            <a:r>
              <a:rPr lang="en-US" sz="1800" b="1" dirty="0">
                <a:solidFill>
                  <a:schemeClr val="accent2"/>
                </a:solidFill>
                <a:latin typeface="Courier New" panose="02070309020205020404" pitchFamily="49" charset="0"/>
                <a:cs typeface="Courier New" panose="02070309020205020404" pitchFamily="49" charset="0"/>
              </a:rPr>
              <a:t>{'user': 'clown', '</a:t>
            </a:r>
            <a:r>
              <a:rPr lang="en-US" sz="1800" b="1" dirty="0" err="1">
                <a:solidFill>
                  <a:schemeClr val="accent2"/>
                </a:solidFill>
                <a:latin typeface="Courier New" panose="02070309020205020404" pitchFamily="49" charset="0"/>
                <a:cs typeface="Courier New" panose="02070309020205020404" pitchFamily="49" charset="0"/>
              </a:rPr>
              <a:t>pswd</a:t>
            </a:r>
            <a:r>
              <a:rPr lang="en-US" sz="1800" b="1" dirty="0">
                <a:solidFill>
                  <a:schemeClr val="accent2"/>
                </a:solidFill>
                <a:latin typeface="Courier New" panose="02070309020205020404" pitchFamily="49" charset="0"/>
                <a:cs typeface="Courier New" panose="02070309020205020404" pitchFamily="49" charset="0"/>
              </a:rPr>
              <a:t>': 1234}</a:t>
            </a:r>
          </a:p>
        </p:txBody>
      </p:sp>
    </p:spTree>
    <p:extLst>
      <p:ext uri="{BB962C8B-B14F-4D97-AF65-F5344CB8AC3E}">
        <p14:creationId xmlns:p14="http://schemas.microsoft.com/office/powerpoint/2010/main" val="21201002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1748" name="Rectangle 2"/>
          <p:cNvSpPr>
            <a:spLocks noGrp="1" noChangeArrowheads="1"/>
          </p:cNvSpPr>
          <p:nvPr>
            <p:ph type="title"/>
          </p:nvPr>
        </p:nvSpPr>
        <p:spPr/>
        <p:txBody>
          <a:bodyPr/>
          <a:lstStyle/>
          <a:p>
            <a:r>
              <a:rPr lang="en-US" dirty="0" err="1">
                <a:solidFill>
                  <a:schemeClr val="tx1"/>
                </a:solidFill>
              </a:rPr>
              <a:t>Dict</a:t>
            </a:r>
            <a:r>
              <a:rPr lang="en-US" dirty="0">
                <a:solidFill>
                  <a:schemeClr val="tx1"/>
                </a:solidFill>
              </a:rPr>
              <a:t>: Useful Methods</a:t>
            </a:r>
          </a:p>
        </p:txBody>
      </p:sp>
      <p:sp>
        <p:nvSpPr>
          <p:cNvPr id="31749" name="Rectangle 3"/>
          <p:cNvSpPr>
            <a:spLocks noGrp="1" noChangeArrowheads="1"/>
          </p:cNvSpPr>
          <p:nvPr>
            <p:ph type="body" idx="1"/>
          </p:nvPr>
        </p:nvSpPr>
        <p:spPr/>
        <p:txBody>
          <a:bodyPr/>
          <a:lstStyle/>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d = {</a:t>
            </a:r>
            <a:r>
              <a:rPr lang="en-US" sz="1800" dirty="0">
                <a:solidFill>
                  <a:srgbClr val="008000"/>
                </a:solidFill>
                <a:latin typeface="Courier" pitchFamily="2" charset="0"/>
              </a:rPr>
              <a:t>'</a:t>
            </a:r>
            <a:r>
              <a:rPr lang="en-US" sz="1800" dirty="0" err="1">
                <a:solidFill>
                  <a:srgbClr val="008000"/>
                </a:solidFill>
                <a:latin typeface="Courier New" pitchFamily="49" charset="0"/>
              </a:rPr>
              <a:t>user</a:t>
            </a:r>
            <a:r>
              <a:rPr lang="en-US" sz="1800" dirty="0" err="1">
                <a:solidFill>
                  <a:srgbClr val="008000"/>
                </a:solidFill>
                <a:latin typeface="Courier" pitchFamily="2" charset="0"/>
              </a:rPr>
              <a:t>'</a:t>
            </a:r>
            <a:r>
              <a:rPr lang="en-US" sz="1800" dirty="0" err="1">
                <a:latin typeface="Courier New" pitchFamily="49" charset="0"/>
              </a:rPr>
              <a:t>:</a:t>
            </a:r>
            <a:r>
              <a:rPr lang="en-US" sz="1800" dirty="0" err="1">
                <a:solidFill>
                  <a:srgbClr val="008000"/>
                </a:solidFill>
                <a:latin typeface="Courier" pitchFamily="2" charset="0"/>
              </a:rPr>
              <a:t>'</a:t>
            </a:r>
            <a:r>
              <a:rPr lang="en-US" sz="1800" dirty="0" err="1">
                <a:solidFill>
                  <a:srgbClr val="008000"/>
                </a:solidFill>
                <a:latin typeface="Courier New" pitchFamily="49" charset="0"/>
              </a:rPr>
              <a:t>bozo</a:t>
            </a:r>
            <a:r>
              <a:rPr lang="en-US" sz="1800" dirty="0">
                <a:solidFill>
                  <a:srgbClr val="008000"/>
                </a:solidFill>
                <a:latin typeface="Courier" pitchFamily="2" charset="0"/>
              </a:rPr>
              <a:t>'</a:t>
            </a:r>
            <a:r>
              <a:rPr lang="en-US" sz="1800" dirty="0">
                <a:latin typeface="Courier New" pitchFamily="49" charset="0"/>
              </a:rPr>
              <a:t>, </a:t>
            </a:r>
            <a:r>
              <a:rPr lang="en-US" sz="1800" dirty="0">
                <a:solidFill>
                  <a:srgbClr val="008000"/>
                </a:solidFill>
                <a:latin typeface="Courier" pitchFamily="2" charset="0"/>
              </a:rPr>
              <a:t>'</a:t>
            </a:r>
            <a:r>
              <a:rPr lang="en-US" sz="1800" dirty="0">
                <a:solidFill>
                  <a:srgbClr val="008000"/>
                </a:solidFill>
                <a:latin typeface="Courier New" pitchFamily="49" charset="0"/>
              </a:rPr>
              <a:t>p</a:t>
            </a:r>
            <a:r>
              <a:rPr lang="en-US" sz="1800" dirty="0">
                <a:solidFill>
                  <a:srgbClr val="008000"/>
                </a:solidFill>
                <a:latin typeface="Courier" pitchFamily="2" charset="0"/>
              </a:rPr>
              <a:t>'</a:t>
            </a:r>
            <a:r>
              <a:rPr lang="en-US" sz="1800" dirty="0">
                <a:latin typeface="Courier New" pitchFamily="49" charset="0"/>
              </a:rPr>
              <a:t>:1234, </a:t>
            </a:r>
            <a:r>
              <a:rPr lang="en-US" sz="1800" dirty="0">
                <a:solidFill>
                  <a:srgbClr val="008000"/>
                </a:solidFill>
                <a:latin typeface="Courier" pitchFamily="2" charset="0"/>
              </a:rPr>
              <a:t>'</a:t>
            </a:r>
            <a:r>
              <a:rPr lang="en-US" sz="1800" dirty="0">
                <a:solidFill>
                  <a:srgbClr val="008000"/>
                </a:solidFill>
                <a:latin typeface="Courier New" pitchFamily="49" charset="0"/>
              </a:rPr>
              <a:t>i</a:t>
            </a:r>
            <a:r>
              <a:rPr lang="en-US" sz="1800" dirty="0">
                <a:solidFill>
                  <a:srgbClr val="008000"/>
                </a:solidFill>
                <a:latin typeface="Courier" pitchFamily="2" charset="0"/>
              </a:rPr>
              <a:t>'</a:t>
            </a:r>
            <a:r>
              <a:rPr lang="en-US" sz="1800" dirty="0">
                <a:latin typeface="Courier New" pitchFamily="49" charset="0"/>
              </a:rPr>
              <a:t>:34}</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d.keys</a:t>
            </a:r>
            <a:r>
              <a:rPr lang="en-US" sz="1800" dirty="0">
                <a:latin typeface="Courier New" pitchFamily="49" charset="0"/>
              </a:rPr>
              <a:t>()            	</a:t>
            </a:r>
            <a:r>
              <a:rPr lang="en-US" sz="1800" dirty="0">
                <a:solidFill>
                  <a:srgbClr val="FF3300"/>
                </a:solidFill>
                <a:latin typeface="Courier New" pitchFamily="49" charset="0"/>
              </a:rPr>
              <a:t># List of </a:t>
            </a:r>
            <a:r>
              <a:rPr lang="en-US" sz="1800" i="1" dirty="0">
                <a:solidFill>
                  <a:srgbClr val="C00000"/>
                </a:solidFill>
                <a:latin typeface="Courier New" pitchFamily="49" charset="0"/>
              </a:rPr>
              <a:t>current</a:t>
            </a:r>
            <a:r>
              <a:rPr lang="en-US" sz="1800" dirty="0">
                <a:solidFill>
                  <a:srgbClr val="FF3300"/>
                </a:solidFill>
                <a:latin typeface="Courier New" pitchFamily="49" charset="0"/>
              </a:rPr>
              <a:t> keys</a:t>
            </a:r>
          </a:p>
          <a:p>
            <a:pPr marL="0" indent="0">
              <a:buNone/>
            </a:pPr>
            <a:r>
              <a:rPr lang="en-US" sz="1800" dirty="0" err="1">
                <a:solidFill>
                  <a:schemeClr val="accent2"/>
                </a:solidFill>
                <a:latin typeface="Courier" pitchFamily="2" charset="0"/>
              </a:rPr>
              <a:t>dict_keys</a:t>
            </a:r>
            <a:r>
              <a:rPr lang="en-US" sz="1800" dirty="0">
                <a:solidFill>
                  <a:schemeClr val="accent2"/>
                </a:solidFill>
                <a:latin typeface="Courier" pitchFamily="2" charset="0"/>
              </a:rPr>
              <a:t>(['user', 'p', '</a:t>
            </a:r>
            <a:r>
              <a:rPr lang="en-US" sz="1800" dirty="0" err="1">
                <a:solidFill>
                  <a:schemeClr val="accent2"/>
                </a:solidFill>
                <a:latin typeface="Courier" pitchFamily="2" charset="0"/>
              </a:rPr>
              <a:t>i</a:t>
            </a:r>
            <a:r>
              <a:rPr lang="en-US" sz="1800" dirty="0">
                <a:solidFill>
                  <a:schemeClr val="accent2"/>
                </a:solidFill>
                <a:latin typeface="Courier" pitchFamily="2" charset="0"/>
              </a:rPr>
              <a:t>'])</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d.values</a:t>
            </a:r>
            <a:r>
              <a:rPr lang="en-US" sz="1800" dirty="0">
                <a:latin typeface="Courier New" pitchFamily="49" charset="0"/>
              </a:rPr>
              <a:t>()          	</a:t>
            </a:r>
            <a:r>
              <a:rPr lang="en-US" sz="1800" dirty="0">
                <a:solidFill>
                  <a:srgbClr val="FF3300"/>
                </a:solidFill>
                <a:latin typeface="Courier New" pitchFamily="49" charset="0"/>
              </a:rPr>
              <a:t># List of </a:t>
            </a:r>
            <a:r>
              <a:rPr lang="en-US" sz="1800" i="1" dirty="0">
                <a:solidFill>
                  <a:srgbClr val="C00000"/>
                </a:solidFill>
                <a:latin typeface="Courier New" pitchFamily="49" charset="0"/>
              </a:rPr>
              <a:t>current</a:t>
            </a:r>
            <a:r>
              <a:rPr lang="en-US" sz="1800" dirty="0">
                <a:solidFill>
                  <a:srgbClr val="FF3300"/>
                </a:solidFill>
                <a:latin typeface="Courier New" pitchFamily="49" charset="0"/>
              </a:rPr>
              <a:t> values.</a:t>
            </a:r>
          </a:p>
          <a:p>
            <a:pPr marL="0" indent="0">
              <a:buNone/>
            </a:pPr>
            <a:r>
              <a:rPr lang="en-US" sz="1800" dirty="0" err="1">
                <a:solidFill>
                  <a:schemeClr val="accent2"/>
                </a:solidFill>
                <a:latin typeface="Courier" pitchFamily="2" charset="0"/>
              </a:rPr>
              <a:t>dict_values</a:t>
            </a:r>
            <a:r>
              <a:rPr lang="en-US" sz="1800" dirty="0">
                <a:solidFill>
                  <a:schemeClr val="accent2"/>
                </a:solidFill>
                <a:latin typeface="Courier" pitchFamily="2" charset="0"/>
              </a:rPr>
              <a:t>(['bozo', 1234, 34])</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d.items</a:t>
            </a:r>
            <a:r>
              <a:rPr lang="en-US" sz="1800" dirty="0">
                <a:latin typeface="Courier New" pitchFamily="49" charset="0"/>
              </a:rPr>
              <a:t>()      		</a:t>
            </a:r>
            <a:r>
              <a:rPr lang="en-US" sz="1800" dirty="0">
                <a:solidFill>
                  <a:srgbClr val="FF3300"/>
                </a:solidFill>
                <a:latin typeface="Courier New" pitchFamily="49" charset="0"/>
              </a:rPr>
              <a:t># List of item tuples.</a:t>
            </a:r>
          </a:p>
          <a:p>
            <a:pPr marL="0" indent="0">
              <a:buNone/>
            </a:pPr>
            <a:r>
              <a:rPr lang="en-US" sz="1800" dirty="0" err="1">
                <a:solidFill>
                  <a:schemeClr val="accent2"/>
                </a:solidFill>
                <a:latin typeface="Courier" pitchFamily="2" charset="0"/>
              </a:rPr>
              <a:t>dict_items</a:t>
            </a:r>
            <a:r>
              <a:rPr lang="en-US" sz="1800" dirty="0">
                <a:solidFill>
                  <a:schemeClr val="accent2"/>
                </a:solidFill>
                <a:latin typeface="Courier" pitchFamily="2" charset="0"/>
              </a:rPr>
              <a:t>([('user', 'bozo'), ('p', 1234), ('</a:t>
            </a:r>
            <a:r>
              <a:rPr lang="en-US" sz="1800" dirty="0" err="1">
                <a:solidFill>
                  <a:schemeClr val="accent2"/>
                </a:solidFill>
                <a:latin typeface="Courier" pitchFamily="2" charset="0"/>
              </a:rPr>
              <a:t>i</a:t>
            </a:r>
            <a:r>
              <a:rPr lang="en-US" sz="1800" dirty="0">
                <a:solidFill>
                  <a:schemeClr val="accent2"/>
                </a:solidFill>
                <a:latin typeface="Courier" pitchFamily="2" charset="0"/>
              </a:rPr>
              <a:t>', 34)])</a:t>
            </a:r>
          </a:p>
          <a:p>
            <a:pPr>
              <a:lnSpc>
                <a:spcPct val="90000"/>
              </a:lnSpc>
              <a:buFont typeface="Symbol" pitchFamily="18" charset="2"/>
              <a:buNone/>
            </a:pPr>
            <a:endParaRPr lang="en-US" sz="1800" dirty="0">
              <a:solidFill>
                <a:schemeClr val="accent2"/>
              </a:solidFill>
              <a:latin typeface="Courier New" pitchFamily="49" charset="0"/>
            </a:endParaRPr>
          </a:p>
          <a:p>
            <a:pPr>
              <a:lnSpc>
                <a:spcPct val="90000"/>
              </a:lnSpc>
              <a:buFont typeface="Symbol" pitchFamily="18" charset="2"/>
              <a:buNone/>
            </a:pPr>
            <a:r>
              <a:rPr lang="en-US" sz="1800" dirty="0">
                <a:latin typeface="Courier New" charset="0"/>
                <a:ea typeface="Courier New" charset="0"/>
                <a:cs typeface="Courier New" charset="0"/>
              </a:rPr>
              <a:t>&gt;&gt;&gt; from collections import </a:t>
            </a:r>
            <a:r>
              <a:rPr lang="en-US" sz="1800" dirty="0" err="1">
                <a:latin typeface="Courier New" charset="0"/>
                <a:ea typeface="Courier New" charset="0"/>
                <a:cs typeface="Courier New" charset="0"/>
              </a:rPr>
              <a:t>defaultdict</a:t>
            </a:r>
            <a:r>
              <a:rPr lang="en-US" sz="1800" dirty="0">
                <a:latin typeface="Courier New" charset="0"/>
                <a:ea typeface="Courier New" charset="0"/>
                <a:cs typeface="Courier New" charset="0"/>
              </a:rPr>
              <a:t> </a:t>
            </a:r>
          </a:p>
          <a:p>
            <a:pPr>
              <a:lnSpc>
                <a:spcPct val="90000"/>
              </a:lnSpc>
              <a:buNone/>
            </a:pPr>
            <a:r>
              <a:rPr lang="en-US" sz="1800" dirty="0">
                <a:latin typeface="Courier New" charset="0"/>
                <a:ea typeface="Courier New" charset="0"/>
                <a:cs typeface="Courier New" charset="0"/>
              </a:rPr>
              <a:t>&gt;&gt;&gt; d = </a:t>
            </a:r>
            <a:r>
              <a:rPr lang="en-US" sz="1800" dirty="0" err="1">
                <a:latin typeface="Courier New" charset="0"/>
                <a:ea typeface="Courier New" charset="0"/>
                <a:cs typeface="Courier New" charset="0"/>
              </a:rPr>
              <a:t>defaultdict</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int</a:t>
            </a:r>
            <a:r>
              <a:rPr lang="en-US" sz="1800" dirty="0">
                <a:latin typeface="Courier New" charset="0"/>
                <a:ea typeface="Courier New" charset="0"/>
                <a:cs typeface="Courier New" charset="0"/>
              </a:rPr>
              <a:t>) </a:t>
            </a:r>
          </a:p>
          <a:p>
            <a:pPr>
              <a:lnSpc>
                <a:spcPct val="90000"/>
              </a:lnSpc>
              <a:buFont typeface="Symbol" pitchFamily="18" charset="2"/>
              <a:buNone/>
            </a:pPr>
            <a:r>
              <a:rPr lang="en-US" sz="1800" dirty="0">
                <a:latin typeface="Courier New" charset="0"/>
                <a:ea typeface="Courier New" charset="0"/>
                <a:cs typeface="Courier New" charset="0"/>
              </a:rPr>
              <a:t>&gt;&gt;&gt; d['a'] </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0</a:t>
            </a:r>
          </a:p>
          <a:p>
            <a:pPr>
              <a:lnSpc>
                <a:spcPct val="90000"/>
              </a:lnSpc>
            </a:pPr>
            <a:r>
              <a:rPr lang="en-US" sz="2000" dirty="0" err="1">
                <a:latin typeface="Courier New" charset="0"/>
                <a:ea typeface="Courier New" charset="0"/>
                <a:cs typeface="Courier New" charset="0"/>
              </a:rPr>
              <a:t>defaultdict</a:t>
            </a:r>
            <a:r>
              <a:rPr lang="en-US" sz="2000" dirty="0">
                <a:cs typeface="Courier New" panose="02070309020205020404" pitchFamily="49" charset="0"/>
              </a:rPr>
              <a:t> automatically initializes nonexistent dictionary values</a:t>
            </a:r>
            <a:endParaRPr lang="en-US" sz="2000" dirty="0">
              <a:ea typeface="Courier New" charset="0"/>
              <a:cs typeface="Courier New" charset="0"/>
            </a:endParaRPr>
          </a:p>
          <a:p>
            <a:pPr>
              <a:lnSpc>
                <a:spcPct val="90000"/>
              </a:lnSpc>
            </a:pPr>
            <a:endParaRPr lang="en-US" sz="1800" dirty="0">
              <a:solidFill>
                <a:schemeClr val="accent2"/>
              </a:solidFill>
              <a:latin typeface="Courier New" charset="0"/>
              <a:ea typeface="Courier New" charset="0"/>
              <a:cs typeface="Courier New" charset="0"/>
            </a:endParaRPr>
          </a:p>
          <a:p>
            <a:pPr>
              <a:lnSpc>
                <a:spcPct val="90000"/>
              </a:lnSpc>
              <a:buFont typeface="Symbol" pitchFamily="18" charset="2"/>
              <a:buNone/>
            </a:pPr>
            <a:endParaRPr lang="en-US" sz="1800" dirty="0">
              <a:solidFill>
                <a:schemeClr val="accent2"/>
              </a:solidFill>
              <a:latin typeface="Courier New" pitchFamily="49" charset="0"/>
            </a:endParaRPr>
          </a:p>
        </p:txBody>
      </p:sp>
      <p:sp>
        <p:nvSpPr>
          <p:cNvPr id="8" name="Slide Number Placeholder 7"/>
          <p:cNvSpPr>
            <a:spLocks noGrp="1"/>
          </p:cNvSpPr>
          <p:nvPr>
            <p:ph type="sldNum" sz="quarter" idx="12"/>
          </p:nvPr>
        </p:nvSpPr>
        <p:spPr/>
        <p:txBody>
          <a:bodyPr/>
          <a:lstStyle/>
          <a:p>
            <a:pPr>
              <a:defRPr/>
            </a:pPr>
            <a:r>
              <a:rPr lang="en-US" altLang="en-US"/>
              <a:t>       </a:t>
            </a:r>
            <a:fld id="{C6E21519-B78B-4CD9-8666-D8472BC498C8}" type="slidenum">
              <a:rPr lang="en-US" altLang="en-US" smtClean="0"/>
              <a:pPr>
                <a:defRPr/>
              </a:pPr>
              <a:t>28</a:t>
            </a:fld>
            <a:endParaRPr lang="en-US" altLang="en-US"/>
          </a:p>
        </p:txBody>
      </p:sp>
    </p:spTree>
    <p:extLst>
      <p:ext uri="{BB962C8B-B14F-4D97-AF65-F5344CB8AC3E}">
        <p14:creationId xmlns:p14="http://schemas.microsoft.com/office/powerpoint/2010/main" val="17189027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2286000"/>
            <a:ext cx="7772400" cy="1143000"/>
          </a:xfrm>
        </p:spPr>
        <p:txBody>
          <a:bodyPr/>
          <a:lstStyle/>
          <a:p>
            <a:r>
              <a:rPr lang="en-US" dirty="0"/>
              <a:t>For Loops</a:t>
            </a:r>
          </a:p>
        </p:txBody>
      </p:sp>
      <p:pic>
        <p:nvPicPr>
          <p:cNvPr id="3" name="Picture 2">
            <a:extLst>
              <a:ext uri="{FF2B5EF4-FFF2-40B4-BE49-F238E27FC236}">
                <a16:creationId xmlns:a16="http://schemas.microsoft.com/office/drawing/2014/main" xmlns="" id="{51ACEE71-A38C-6542-8ADA-7618034B1C2E}"/>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40000"/>
                    </a14:imgEffect>
                  </a14:imgLayer>
                </a14:imgProps>
              </a:ext>
            </a:extLst>
          </a:blip>
          <a:stretch>
            <a:fillRect/>
          </a:stretch>
        </p:blipFill>
        <p:spPr>
          <a:xfrm>
            <a:off x="6400800" y="3429000"/>
            <a:ext cx="1854199" cy="2857499"/>
          </a:xfrm>
          <a:prstGeom prst="rect">
            <a:avLst/>
          </a:prstGeom>
        </p:spPr>
      </p:pic>
      <p:pic>
        <p:nvPicPr>
          <p:cNvPr id="4" name="Picture 3"/>
          <p:cNvPicPr>
            <a:picLocks noChangeAspect="1"/>
          </p:cNvPicPr>
          <p:nvPr/>
        </p:nvPicPr>
        <p:blipFill>
          <a:blip r:embed="rId4"/>
          <a:stretch>
            <a:fillRect/>
          </a:stretch>
        </p:blipFill>
        <p:spPr>
          <a:xfrm flipH="1">
            <a:off x="4876800" y="4343400"/>
            <a:ext cx="1600200" cy="1657350"/>
          </a:xfrm>
          <a:prstGeom prst="rect">
            <a:avLst/>
          </a:prstGeom>
        </p:spPr>
      </p:pic>
    </p:spTree>
    <p:extLst>
      <p:ext uri="{BB962C8B-B14F-4D97-AF65-F5344CB8AC3E}">
        <p14:creationId xmlns:p14="http://schemas.microsoft.com/office/powerpoint/2010/main" val="29517180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4"/>
          <p:cNvSpPr>
            <a:spLocks noGrp="1" noChangeArrowheads="1"/>
          </p:cNvSpPr>
          <p:nvPr>
            <p:ph type="title"/>
          </p:nvPr>
        </p:nvSpPr>
        <p:spPr/>
        <p:txBody>
          <a:bodyPr/>
          <a:lstStyle/>
          <a:p>
            <a:r>
              <a:rPr lang="en-US" dirty="0"/>
              <a:t>Python</a:t>
            </a:r>
          </a:p>
        </p:txBody>
      </p:sp>
      <p:sp>
        <p:nvSpPr>
          <p:cNvPr id="13316" name="Rectangle 3"/>
          <p:cNvSpPr>
            <a:spLocks noGrp="1" noChangeArrowheads="1"/>
          </p:cNvSpPr>
          <p:nvPr>
            <p:ph idx="1"/>
          </p:nvPr>
        </p:nvSpPr>
        <p:spPr/>
        <p:txBody>
          <a:bodyPr/>
          <a:lstStyle/>
          <a:p>
            <a:r>
              <a:rPr lang="en-US" dirty="0"/>
              <a:t>Developed by Guido van </a:t>
            </a:r>
            <a:r>
              <a:rPr lang="en-US" dirty="0" err="1"/>
              <a:t>Rossum</a:t>
            </a:r>
            <a:r>
              <a:rPr lang="en-US" dirty="0"/>
              <a:t> in the early 90s</a:t>
            </a:r>
          </a:p>
          <a:p>
            <a:pPr lvl="1"/>
            <a:r>
              <a:rPr lang="en-US" dirty="0"/>
              <a:t>Originally Dutch, in USA since 1995, now works for Dropbox</a:t>
            </a:r>
          </a:p>
          <a:p>
            <a:pPr lvl="1"/>
            <a:r>
              <a:rPr lang="en-US" dirty="0"/>
              <a:t>Benevolent Dictator for Life </a:t>
            </a:r>
            <a:r>
              <a:rPr lang="en-US" dirty="0" smtClean="0"/>
              <a:t>(has now stepped down)</a:t>
            </a:r>
            <a:endParaRPr lang="en-US" dirty="0"/>
          </a:p>
          <a:p>
            <a:r>
              <a:rPr lang="en-US" dirty="0"/>
              <a:t>Available on </a:t>
            </a:r>
            <a:r>
              <a:rPr lang="en-US" dirty="0" err="1"/>
              <a:t>Eniac</a:t>
            </a:r>
            <a:r>
              <a:rPr lang="en-US" dirty="0"/>
              <a:t>;  download at python.org</a:t>
            </a:r>
          </a:p>
          <a:p>
            <a:r>
              <a:rPr lang="en-US" dirty="0"/>
              <a:t>Named after the Monty Python comedy </a:t>
            </a:r>
            <a:r>
              <a:rPr lang="en-US" dirty="0" smtClean="0"/>
              <a:t>group</a:t>
            </a:r>
            <a:endParaRPr lang="en-US" dirty="0"/>
          </a:p>
          <a:p>
            <a:pPr lvl="1"/>
            <a:endParaRPr lang="en-US" dirty="0"/>
          </a:p>
          <a:p>
            <a:pPr lvl="1"/>
            <a:endParaRPr lang="en-US" dirty="0"/>
          </a:p>
        </p:txBody>
      </p:sp>
      <p:sp>
        <p:nvSpPr>
          <p:cNvPr id="5122" name="Date Placeholder 3"/>
          <p:cNvSpPr>
            <a:spLocks noGrp="1"/>
          </p:cNvSpPr>
          <p:nvPr>
            <p:ph type="dt" sz="half" idx="10"/>
          </p:nvPr>
        </p:nvSpPr>
        <p:spPr/>
        <p:txBody>
          <a:bodyPr/>
          <a:lstStyle/>
          <a:p>
            <a:r>
              <a:rPr lang="en-US" altLang="en-US"/>
              <a:t>CIS 421/521 - Fall </a:t>
            </a:r>
            <a:r>
              <a:rPr lang="is-IS" altLang="en-US" smtClean="0"/>
              <a:t>2019</a:t>
            </a:r>
            <a:endParaRPr lang="en-US" altLang="en-US" dirty="0"/>
          </a:p>
        </p:txBody>
      </p:sp>
      <p:sp>
        <p:nvSpPr>
          <p:cNvPr id="5123" name="Slide Number Placeholder 5"/>
          <p:cNvSpPr>
            <a:spLocks noGrp="1"/>
          </p:cNvSpPr>
          <p:nvPr>
            <p:ph type="sldNum" sz="quarter" idx="12"/>
          </p:nvPr>
        </p:nvSpPr>
        <p:spPr/>
        <p:txBody>
          <a:bodyPr/>
          <a:lstStyle/>
          <a:p>
            <a:r>
              <a:rPr lang="en-US" altLang="en-US"/>
              <a:t>       </a:t>
            </a:r>
            <a:fld id="{6AC7CD7D-F44C-4ECA-BB8A-95088C7F4563}" type="slidenum">
              <a:rPr lang="en-US" altLang="en-US" smtClean="0"/>
              <a:pPr/>
              <a:t>3</a:t>
            </a:fld>
            <a:endParaRPr lang="en-US" alt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522" y="3783070"/>
            <a:ext cx="2391178" cy="2611901"/>
          </a:xfrm>
          <a:prstGeom prst="rect">
            <a:avLst/>
          </a:prstGeom>
        </p:spPr>
      </p:pic>
      <p:pic>
        <p:nvPicPr>
          <p:cNvPr id="3" name="Picture 2"/>
          <p:cNvPicPr>
            <a:picLocks noChangeAspect="1"/>
          </p:cNvPicPr>
          <p:nvPr/>
        </p:nvPicPr>
        <p:blipFill>
          <a:blip r:embed="rId4"/>
          <a:stretch>
            <a:fillRect/>
          </a:stretch>
        </p:blipFill>
        <p:spPr>
          <a:xfrm>
            <a:off x="4038600" y="3605212"/>
            <a:ext cx="3524250" cy="5286375"/>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90600" y="1219200"/>
            <a:ext cx="4572000" cy="914400"/>
          </a:xfrm>
          <a:prstGeom prst="rect">
            <a:avLst/>
          </a:prstGeom>
          <a:solidFill>
            <a:srgbClr val="DDDDDD"/>
          </a:solidFill>
          <a:ln w="9525" algn="ctr">
            <a:solidFill>
              <a:schemeClr val="tx1"/>
            </a:solidFill>
            <a:miter lim="800000"/>
            <a:headEnd/>
            <a:tailEnd/>
          </a:ln>
        </p:spPr>
        <p:txBody>
          <a:bodyPr wrap="none"/>
          <a:lstStyle/>
          <a:p>
            <a:pPr eaLnBrk="0" hangingPunct="0"/>
            <a:endParaRPr lang="en-US"/>
          </a:p>
        </p:txBody>
      </p:sp>
      <p:sp>
        <p:nvSpPr>
          <p:cNvPr id="34819" name="Rectangle 2"/>
          <p:cNvSpPr>
            <a:spLocks noGrp="1" noChangeArrowheads="1"/>
          </p:cNvSpPr>
          <p:nvPr>
            <p:ph type="title"/>
          </p:nvPr>
        </p:nvSpPr>
        <p:spPr/>
        <p:txBody>
          <a:bodyPr/>
          <a:lstStyle/>
          <a:p>
            <a:r>
              <a:rPr lang="en-US" dirty="0"/>
              <a:t>For Loops</a:t>
            </a:r>
          </a:p>
        </p:txBody>
      </p:sp>
      <p:sp>
        <p:nvSpPr>
          <p:cNvPr id="34820" name="Rectangle 3"/>
          <p:cNvSpPr>
            <a:spLocks noGrp="1" noChangeArrowheads="1"/>
          </p:cNvSpPr>
          <p:nvPr>
            <p:ph type="body" idx="1"/>
          </p:nvPr>
        </p:nvSpPr>
        <p:spPr>
          <a:xfrm>
            <a:off x="685800" y="1295400"/>
            <a:ext cx="7772400" cy="4572000"/>
          </a:xfrm>
        </p:spPr>
        <p:txBody>
          <a:bodyPr/>
          <a:lstStyle/>
          <a:p>
            <a:pPr marL="457200" lvl="1" indent="0">
              <a:buNone/>
            </a:pPr>
            <a:r>
              <a:rPr lang="en-US" b="1" dirty="0">
                <a:latin typeface="Courier New" pitchFamily="49" charset="0"/>
              </a:rPr>
              <a:t>for </a:t>
            </a:r>
            <a:r>
              <a:rPr lang="en-US" b="1" dirty="0">
                <a:solidFill>
                  <a:srgbClr val="FF3300"/>
                </a:solidFill>
                <a:latin typeface="Courier New" pitchFamily="49" charset="0"/>
              </a:rPr>
              <a:t>&lt;item&gt;</a:t>
            </a:r>
            <a:r>
              <a:rPr lang="en-US" b="1" dirty="0">
                <a:latin typeface="Courier New" pitchFamily="49" charset="0"/>
              </a:rPr>
              <a:t> in </a:t>
            </a:r>
            <a:r>
              <a:rPr lang="en-US" b="1" dirty="0">
                <a:solidFill>
                  <a:srgbClr val="660066"/>
                </a:solidFill>
                <a:latin typeface="Courier New" pitchFamily="49" charset="0"/>
              </a:rPr>
              <a:t>&lt;collection&gt;</a:t>
            </a:r>
            <a:r>
              <a:rPr lang="en-US" b="1" dirty="0">
                <a:latin typeface="Courier New" pitchFamily="49" charset="0"/>
              </a:rPr>
              <a:t>:</a:t>
            </a:r>
            <a:br>
              <a:rPr lang="en-US" b="1" dirty="0">
                <a:latin typeface="Courier New" pitchFamily="49" charset="0"/>
              </a:rPr>
            </a:br>
            <a:r>
              <a:rPr lang="en-US" b="1" dirty="0">
                <a:latin typeface="Courier New" pitchFamily="49" charset="0"/>
              </a:rPr>
              <a:t>  </a:t>
            </a:r>
            <a:r>
              <a:rPr lang="en-US" b="1" dirty="0">
                <a:solidFill>
                  <a:schemeClr val="accent2"/>
                </a:solidFill>
                <a:latin typeface="Courier New" pitchFamily="49" charset="0"/>
              </a:rPr>
              <a:t>&lt;statements&gt;</a:t>
            </a:r>
            <a:br>
              <a:rPr lang="en-US" b="1" dirty="0">
                <a:solidFill>
                  <a:schemeClr val="accent2"/>
                </a:solidFill>
                <a:latin typeface="Courier New" pitchFamily="49" charset="0"/>
              </a:rPr>
            </a:br>
            <a:endParaRPr lang="en-US" dirty="0"/>
          </a:p>
          <a:p>
            <a:r>
              <a:rPr lang="en-US" b="0" dirty="0" smtClean="0"/>
              <a:t>If you’ve got an existing list, this iterates each item in it.</a:t>
            </a:r>
            <a:r>
              <a:rPr lang="en-US" dirty="0"/>
              <a:t> </a:t>
            </a:r>
            <a:endParaRPr lang="en-US" dirty="0" smtClean="0"/>
          </a:p>
          <a:p>
            <a:r>
              <a:rPr lang="en-US" b="0" dirty="0" smtClean="0"/>
              <a:t>You can generate a list with </a:t>
            </a:r>
            <a:r>
              <a:rPr lang="en-US" dirty="0" smtClean="0"/>
              <a:t>Range:</a:t>
            </a:r>
          </a:p>
          <a:p>
            <a:pPr lvl="1"/>
            <a:r>
              <a:rPr lang="en-US" b="1" dirty="0" smtClean="0">
                <a:solidFill>
                  <a:srgbClr val="660066"/>
                </a:solidFill>
                <a:latin typeface="Courier New" pitchFamily="49" charset="0"/>
              </a:rPr>
              <a:t>list(range(5</a:t>
            </a:r>
            <a:r>
              <a:rPr lang="en-US" b="1" dirty="0">
                <a:solidFill>
                  <a:srgbClr val="660066"/>
                </a:solidFill>
                <a:latin typeface="Courier New" pitchFamily="49" charset="0"/>
              </a:rPr>
              <a:t>)) </a:t>
            </a:r>
            <a:r>
              <a:rPr lang="en-US" sz="1800" b="1" dirty="0">
                <a:latin typeface="Courier New" pitchFamily="49" charset="0"/>
              </a:rPr>
              <a:t>returns </a:t>
            </a:r>
            <a:r>
              <a:rPr lang="en-US" b="1" dirty="0">
                <a:solidFill>
                  <a:srgbClr val="660066"/>
                </a:solidFill>
                <a:latin typeface="Courier New" pitchFamily="49" charset="0"/>
              </a:rPr>
              <a:t>[0,1,2,3,4]</a:t>
            </a:r>
          </a:p>
          <a:p>
            <a:pPr lvl="1"/>
            <a:r>
              <a:rPr lang="en-US" dirty="0"/>
              <a:t>So we can say:</a:t>
            </a:r>
            <a:br>
              <a:rPr lang="en-US" dirty="0"/>
            </a:br>
            <a:r>
              <a:rPr lang="en-US" dirty="0"/>
              <a:t>           </a:t>
            </a:r>
            <a:r>
              <a:rPr lang="en-US" sz="1800" b="1" dirty="0">
                <a:latin typeface="Courier New" pitchFamily="49" charset="0"/>
              </a:rPr>
              <a:t>for </a:t>
            </a:r>
            <a:r>
              <a:rPr lang="en-US" sz="1800" b="1" dirty="0">
                <a:solidFill>
                  <a:srgbClr val="FF3300"/>
                </a:solidFill>
                <a:latin typeface="Courier New" pitchFamily="49" charset="0"/>
              </a:rPr>
              <a:t>x</a:t>
            </a:r>
            <a:r>
              <a:rPr lang="en-US" sz="1800" b="1" dirty="0">
                <a:latin typeface="Courier New" pitchFamily="49" charset="0"/>
              </a:rPr>
              <a:t> in </a:t>
            </a:r>
            <a:r>
              <a:rPr lang="en-US" sz="1800" b="1" dirty="0">
                <a:solidFill>
                  <a:srgbClr val="660066"/>
                </a:solidFill>
                <a:latin typeface="Courier New" pitchFamily="49" charset="0"/>
              </a:rPr>
              <a:t>range(5)</a:t>
            </a:r>
            <a:r>
              <a:rPr lang="en-US" sz="1800" b="1" dirty="0">
                <a:latin typeface="Courier New" pitchFamily="49" charset="0"/>
              </a:rPr>
              <a:t>:</a:t>
            </a:r>
            <a:br>
              <a:rPr lang="en-US" sz="1800" b="1" dirty="0">
                <a:latin typeface="Courier New" pitchFamily="49" charset="0"/>
              </a:rPr>
            </a:br>
            <a:r>
              <a:rPr lang="en-US" sz="1800" b="1" dirty="0">
                <a:latin typeface="Courier New" pitchFamily="49" charset="0"/>
              </a:rPr>
              <a:t>        </a:t>
            </a:r>
            <a:r>
              <a:rPr lang="en-US" sz="1800" b="1" dirty="0">
                <a:solidFill>
                  <a:schemeClr val="accent2"/>
                </a:solidFill>
                <a:latin typeface="Courier New" pitchFamily="49" charset="0"/>
              </a:rPr>
              <a:t>print(x</a:t>
            </a:r>
            <a:r>
              <a:rPr lang="en-US" sz="1800" b="1" dirty="0" smtClean="0">
                <a:solidFill>
                  <a:schemeClr val="accent2"/>
                </a:solidFill>
                <a:latin typeface="Courier New" pitchFamily="49" charset="0"/>
              </a:rPr>
              <a:t>)</a:t>
            </a:r>
          </a:p>
          <a:p>
            <a:r>
              <a:rPr lang="en-US" sz="2000" dirty="0">
                <a:solidFill>
                  <a:srgbClr val="FF3300"/>
                </a:solidFill>
                <a:latin typeface="Courier New" panose="02070309020205020404" pitchFamily="49" charset="0"/>
                <a:cs typeface="Courier New" panose="02070309020205020404" pitchFamily="49" charset="0"/>
              </a:rPr>
              <a:t>&lt;item&gt;</a:t>
            </a:r>
            <a:r>
              <a:rPr lang="en-US" sz="2000" dirty="0">
                <a:latin typeface="Courier New" panose="02070309020205020404" pitchFamily="49" charset="0"/>
                <a:cs typeface="Courier New" panose="02070309020205020404" pitchFamily="49" charset="0"/>
              </a:rPr>
              <a:t> </a:t>
            </a:r>
            <a:r>
              <a:rPr lang="en-US" sz="2000" dirty="0"/>
              <a:t>can be more complex than a single variable name.</a:t>
            </a:r>
            <a:endParaRPr lang="en-US" sz="2000" dirty="0">
              <a:latin typeface="Courier New" pitchFamily="49" charset="0"/>
            </a:endParaRPr>
          </a:p>
          <a:p>
            <a:pPr lvl="1">
              <a:buFontTx/>
              <a:buNone/>
            </a:pPr>
            <a:r>
              <a:rPr lang="en-US" sz="1800" b="1" dirty="0">
                <a:latin typeface="Courier New" pitchFamily="49" charset="0"/>
              </a:rPr>
              <a:t>for </a:t>
            </a:r>
            <a:r>
              <a:rPr lang="en-US" sz="1800" b="1" dirty="0">
                <a:solidFill>
                  <a:srgbClr val="FF3300"/>
                </a:solidFill>
                <a:latin typeface="Courier New" pitchFamily="49" charset="0"/>
              </a:rPr>
              <a:t>(x, y)</a:t>
            </a:r>
            <a:r>
              <a:rPr lang="en-US" sz="1800" b="1" dirty="0">
                <a:latin typeface="Courier New" pitchFamily="49" charset="0"/>
              </a:rPr>
              <a:t> in </a:t>
            </a:r>
            <a:r>
              <a:rPr lang="en-US" sz="1800" b="1" dirty="0">
                <a:solidFill>
                  <a:srgbClr val="660066"/>
                </a:solidFill>
                <a:latin typeface="Courier New" pitchFamily="49" charset="0"/>
              </a:rPr>
              <a:t>[('a',1), ('b',2), ('c',3), ('d',4)]</a:t>
            </a:r>
            <a:r>
              <a:rPr lang="en-US" sz="1800" b="1" dirty="0">
                <a:latin typeface="Courier New" pitchFamily="49" charset="0"/>
              </a:rPr>
              <a:t>:</a:t>
            </a:r>
          </a:p>
          <a:p>
            <a:pPr lvl="1">
              <a:buFontTx/>
              <a:buNone/>
            </a:pPr>
            <a:r>
              <a:rPr lang="en-US" sz="1800" b="1" dirty="0">
                <a:latin typeface="Courier New" pitchFamily="49" charset="0"/>
              </a:rPr>
              <a:t>	</a:t>
            </a:r>
            <a:r>
              <a:rPr lang="en-US" sz="1800" b="1" dirty="0">
                <a:solidFill>
                  <a:schemeClr val="accent2"/>
                </a:solidFill>
                <a:latin typeface="Courier New" pitchFamily="49" charset="0"/>
              </a:rPr>
              <a:t>print(x)</a:t>
            </a:r>
          </a:p>
          <a:p>
            <a:pPr lvl="1"/>
            <a:endParaRPr lang="en-US" sz="1800" b="1" dirty="0">
              <a:solidFill>
                <a:schemeClr val="accent2"/>
              </a:solidFill>
              <a:latin typeface="Courier New" pitchFamily="49" charset="0"/>
            </a:endParaRPr>
          </a:p>
        </p:txBody>
      </p:sp>
      <p:sp>
        <p:nvSpPr>
          <p:cNvPr id="7" name="Slide Number Placeholder 6"/>
          <p:cNvSpPr>
            <a:spLocks noGrp="1"/>
          </p:cNvSpPr>
          <p:nvPr>
            <p:ph type="sldNum" sz="quarter" idx="12"/>
          </p:nvPr>
        </p:nvSpPr>
        <p:spPr/>
        <p:txBody>
          <a:bodyPr/>
          <a:lstStyle/>
          <a:p>
            <a:pPr>
              <a:defRPr/>
            </a:pPr>
            <a:r>
              <a:rPr lang="en-US" altLang="en-US"/>
              <a:t>       </a:t>
            </a:r>
            <a:fld id="{13ABB420-A104-4220-A4FB-9DEB8EAC3FDC}" type="slidenum">
              <a:rPr lang="en-US" altLang="en-US" smtClean="0"/>
              <a:pPr>
                <a:defRPr/>
              </a:pPr>
              <a:t>30</a:t>
            </a:fld>
            <a:endParaRPr lang="en-US" altLang="en-US"/>
          </a:p>
        </p:txBody>
      </p:sp>
      <p:sp>
        <p:nvSpPr>
          <p:cNvPr id="6" name="Date Placeholder 5"/>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249508919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838200" y="1657719"/>
            <a:ext cx="7696200" cy="2914282"/>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35843" name="Rectangle 2"/>
          <p:cNvSpPr>
            <a:spLocks noGrp="1" noChangeArrowheads="1"/>
          </p:cNvSpPr>
          <p:nvPr>
            <p:ph type="title"/>
          </p:nvPr>
        </p:nvSpPr>
        <p:spPr>
          <a:xfrm>
            <a:off x="685800" y="701675"/>
            <a:ext cx="8153400" cy="457200"/>
          </a:xfrm>
        </p:spPr>
        <p:txBody>
          <a:bodyPr/>
          <a:lstStyle/>
          <a:p>
            <a:r>
              <a:rPr lang="en-US" dirty="0"/>
              <a:t>List Comprehensions replace loops!</a:t>
            </a:r>
          </a:p>
        </p:txBody>
      </p:sp>
      <p:sp>
        <p:nvSpPr>
          <p:cNvPr id="35844" name="Rectangle 3"/>
          <p:cNvSpPr>
            <a:spLocks noGrp="1" noChangeArrowheads="1"/>
          </p:cNvSpPr>
          <p:nvPr>
            <p:ph type="body" idx="1"/>
          </p:nvPr>
        </p:nvSpPr>
        <p:spPr>
          <a:xfrm>
            <a:off x="914400" y="1869152"/>
            <a:ext cx="7543800" cy="2855248"/>
          </a:xfrm>
        </p:spPr>
        <p:txBody>
          <a:bodyPr/>
          <a:lstStyle/>
          <a:p>
            <a:pPr marL="457200" indent="-457200">
              <a:lnSpc>
                <a:spcPct val="90000"/>
              </a:lnSpc>
              <a:buFont typeface="Symbol" pitchFamily="18" charset="2"/>
              <a:buNone/>
            </a:pPr>
            <a:r>
              <a:rPr lang="en-US" sz="2000" dirty="0" err="1" smtClean="0">
                <a:latin typeface="Courier New" pitchFamily="49" charset="0"/>
              </a:rPr>
              <a:t>nums</a:t>
            </a:r>
            <a:r>
              <a:rPr lang="en-US" sz="2000" dirty="0" smtClean="0">
                <a:latin typeface="Courier New" pitchFamily="49" charset="0"/>
              </a:rPr>
              <a:t> = [0, 1, 2, 3, 4, 5, 6, 7, 8, 9]</a:t>
            </a:r>
          </a:p>
          <a:p>
            <a:pPr marL="457200" indent="-457200">
              <a:lnSpc>
                <a:spcPct val="90000"/>
              </a:lnSpc>
              <a:buFont typeface="Symbol" pitchFamily="18" charset="2"/>
              <a:buNone/>
            </a:pPr>
            <a:r>
              <a:rPr lang="en-US" i="1" dirty="0" smtClean="0">
                <a:solidFill>
                  <a:srgbClr val="C00000"/>
                </a:solidFill>
              </a:rPr>
              <a:t># </a:t>
            </a:r>
            <a:r>
              <a:rPr lang="en-US" dirty="0" smtClean="0">
                <a:solidFill>
                  <a:srgbClr val="C00000"/>
                </a:solidFill>
              </a:rPr>
              <a:t> I want 'n*n' for each 'n’ in </a:t>
            </a:r>
            <a:r>
              <a:rPr lang="en-US" dirty="0" err="1" smtClean="0">
                <a:solidFill>
                  <a:srgbClr val="C00000"/>
                </a:solidFill>
              </a:rPr>
              <a:t>nums</a:t>
            </a:r>
            <a:endParaRPr lang="en-US" dirty="0" smtClean="0">
              <a:solidFill>
                <a:srgbClr val="C00000"/>
              </a:solidFill>
            </a:endParaRPr>
          </a:p>
          <a:p>
            <a:pPr marL="457200" indent="-457200">
              <a:lnSpc>
                <a:spcPct val="90000"/>
              </a:lnSpc>
              <a:buFont typeface="Symbol" pitchFamily="18" charset="2"/>
              <a:buNone/>
            </a:pPr>
            <a:r>
              <a:rPr lang="en-US" dirty="0" smtClean="0">
                <a:latin typeface="Courier New" pitchFamily="49" charset="0"/>
              </a:rPr>
              <a:t>squares = []</a:t>
            </a:r>
          </a:p>
          <a:p>
            <a:pPr marL="457200" indent="-457200">
              <a:lnSpc>
                <a:spcPct val="90000"/>
              </a:lnSpc>
              <a:buNone/>
            </a:pPr>
            <a:r>
              <a:rPr lang="en-US" dirty="0" smtClean="0">
                <a:latin typeface="Courier New" pitchFamily="49" charset="0"/>
              </a:rPr>
              <a:t>for n in </a:t>
            </a:r>
            <a:r>
              <a:rPr lang="en-US" dirty="0" err="1" smtClean="0">
                <a:latin typeface="Courier New" pitchFamily="49" charset="0"/>
              </a:rPr>
              <a:t>nums</a:t>
            </a:r>
            <a:r>
              <a:rPr lang="en-US" dirty="0" smtClean="0">
                <a:latin typeface="Courier New" pitchFamily="49" charset="0"/>
              </a:rPr>
              <a:t>:</a:t>
            </a:r>
          </a:p>
          <a:p>
            <a:pPr marL="457200" indent="-457200">
              <a:lnSpc>
                <a:spcPct val="90000"/>
              </a:lnSpc>
              <a:buNone/>
            </a:pPr>
            <a:r>
              <a:rPr lang="en-US" i="1" dirty="0" smtClean="0">
                <a:solidFill>
                  <a:srgbClr val="C00000"/>
                </a:solidFill>
                <a:latin typeface="Courier New" pitchFamily="49" charset="0"/>
              </a:rPr>
              <a:t>  </a:t>
            </a:r>
            <a:r>
              <a:rPr lang="en-US" dirty="0" smtClean="0">
                <a:latin typeface="Courier New" pitchFamily="49" charset="0"/>
              </a:rPr>
              <a:t>for n in </a:t>
            </a:r>
            <a:r>
              <a:rPr lang="en-US" dirty="0" err="1" smtClean="0">
                <a:latin typeface="Courier New" pitchFamily="49" charset="0"/>
              </a:rPr>
              <a:t>nums</a:t>
            </a:r>
            <a:r>
              <a:rPr lang="en-US" dirty="0" smtClean="0">
                <a:latin typeface="Courier New" pitchFamily="49" charset="0"/>
              </a:rPr>
              <a:t>:</a:t>
            </a:r>
          </a:p>
          <a:p>
            <a:pPr marL="457200" indent="-457200">
              <a:lnSpc>
                <a:spcPct val="90000"/>
              </a:lnSpc>
              <a:buNone/>
            </a:pPr>
            <a:r>
              <a:rPr lang="en-US" i="1" dirty="0" smtClean="0">
                <a:solidFill>
                  <a:srgbClr val="C00000"/>
                </a:solidFill>
                <a:latin typeface="Courier New" pitchFamily="49" charset="0"/>
              </a:rPr>
              <a:t>    </a:t>
            </a:r>
            <a:r>
              <a:rPr lang="en-US" dirty="0" err="1" smtClean="0">
                <a:latin typeface="Courier New" pitchFamily="49" charset="0"/>
              </a:rPr>
              <a:t>squares.append</a:t>
            </a:r>
            <a:r>
              <a:rPr lang="en-US" dirty="0" smtClean="0">
                <a:latin typeface="Courier New" pitchFamily="49" charset="0"/>
              </a:rPr>
              <a:t>(x*x)</a:t>
            </a:r>
            <a:endParaRPr lang="en-US" i="1" dirty="0" smtClean="0">
              <a:solidFill>
                <a:srgbClr val="C00000"/>
              </a:solidFill>
            </a:endParaRPr>
          </a:p>
          <a:p>
            <a:pPr marL="457200" indent="-457200">
              <a:lnSpc>
                <a:spcPct val="90000"/>
              </a:lnSpc>
              <a:buFont typeface="Symbol" pitchFamily="18" charset="2"/>
              <a:buNone/>
            </a:pPr>
            <a:r>
              <a:rPr lang="en-US" dirty="0" smtClean="0">
                <a:latin typeface="Courier New" pitchFamily="49" charset="0"/>
              </a:rPr>
              <a:t>print(squares)</a:t>
            </a:r>
            <a:endParaRPr lang="en-US" i="1" dirty="0">
              <a:solidFill>
                <a:srgbClr val="C00000"/>
              </a:solidFill>
            </a:endParaRPr>
          </a:p>
        </p:txBody>
      </p:sp>
      <p:sp>
        <p:nvSpPr>
          <p:cNvPr id="35845" name="Text Box 6"/>
          <p:cNvSpPr txBox="1">
            <a:spLocks noChangeArrowheads="1"/>
          </p:cNvSpPr>
          <p:nvPr/>
        </p:nvSpPr>
        <p:spPr bwMode="auto">
          <a:xfrm>
            <a:off x="5105400" y="228600"/>
            <a:ext cx="3733800" cy="396875"/>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ts val="0"/>
              </a:spcBef>
            </a:pPr>
            <a:r>
              <a:rPr lang="en-US" sz="2000" b="1" dirty="0">
                <a:latin typeface="Arial" pitchFamily="34" charset="0"/>
              </a:rPr>
              <a:t>[ </a:t>
            </a:r>
            <a:r>
              <a:rPr lang="en-US" sz="2000" b="1" u="sng" dirty="0">
                <a:solidFill>
                  <a:schemeClr val="accent2"/>
                </a:solidFill>
                <a:latin typeface="Arial" pitchFamily="34" charset="0"/>
              </a:rPr>
              <a:t>expression</a:t>
            </a:r>
            <a:r>
              <a:rPr lang="en-US" sz="2000" b="1" dirty="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sz="2000" b="1" dirty="0" smtClean="0">
                <a:latin typeface="Arial" pitchFamily="34" charset="0"/>
              </a:rPr>
              <a:t>]</a:t>
            </a:r>
            <a:endParaRPr lang="en-US" sz="2000" b="1" dirty="0">
              <a:latin typeface="Arial" pitchFamily="34"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31</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13" name="Rectangle 5"/>
          <p:cNvSpPr>
            <a:spLocks noChangeArrowheads="1"/>
          </p:cNvSpPr>
          <p:nvPr/>
        </p:nvSpPr>
        <p:spPr bwMode="auto">
          <a:xfrm>
            <a:off x="838200" y="4896095"/>
            <a:ext cx="7696200" cy="895105"/>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14" name="Rectangle 3"/>
          <p:cNvSpPr txBox="1">
            <a:spLocks noChangeArrowheads="1"/>
          </p:cNvSpPr>
          <p:nvPr/>
        </p:nvSpPr>
        <p:spPr bwMode="auto">
          <a:xfrm>
            <a:off x="914400" y="4961046"/>
            <a:ext cx="7543800" cy="8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SzPct val="11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0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0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0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marL="457200" indent="-457200">
              <a:lnSpc>
                <a:spcPct val="90000"/>
              </a:lnSpc>
              <a:buNone/>
            </a:pPr>
            <a:r>
              <a:rPr lang="en-US" sz="2000" kern="0" dirty="0" smtClean="0">
                <a:latin typeface="Courier New" pitchFamily="49" charset="0"/>
              </a:rPr>
              <a:t>squares = [x*x for x in </a:t>
            </a:r>
            <a:r>
              <a:rPr lang="en-US" sz="2000" kern="0" dirty="0" err="1" smtClean="0">
                <a:latin typeface="Courier New" pitchFamily="49" charset="0"/>
              </a:rPr>
              <a:t>nums</a:t>
            </a:r>
            <a:r>
              <a:rPr lang="en-US" sz="2000" kern="0" dirty="0" smtClean="0">
                <a:latin typeface="Courier New" pitchFamily="49" charset="0"/>
              </a:rPr>
              <a:t>]</a:t>
            </a:r>
            <a:endParaRPr lang="en-US" sz="2000" i="1" dirty="0">
              <a:solidFill>
                <a:srgbClr val="C00000"/>
              </a:solidFill>
            </a:endParaRPr>
          </a:p>
          <a:p>
            <a:pPr marL="457200" indent="-457200">
              <a:lnSpc>
                <a:spcPct val="90000"/>
              </a:lnSpc>
              <a:buFont typeface="Symbol" pitchFamily="18" charset="2"/>
              <a:buNone/>
            </a:pPr>
            <a:r>
              <a:rPr lang="en-US" sz="2000" dirty="0">
                <a:latin typeface="Courier New" pitchFamily="49" charset="0"/>
              </a:rPr>
              <a:t>print(squares)</a:t>
            </a:r>
            <a:endParaRPr lang="en-US" sz="2000" i="1" dirty="0">
              <a:solidFill>
                <a:srgbClr val="C00000"/>
              </a:solidFill>
            </a:endParaRPr>
          </a:p>
          <a:p>
            <a:pPr marL="457200" indent="-457200">
              <a:lnSpc>
                <a:spcPct val="90000"/>
              </a:lnSpc>
              <a:buFont typeface="Symbol" pitchFamily="18" charset="2"/>
              <a:buNone/>
            </a:pPr>
            <a:endParaRPr lang="en-US" sz="2000" kern="0" dirty="0" smtClean="0">
              <a:latin typeface="Courier New" pitchFamily="49" charset="0"/>
            </a:endParaRPr>
          </a:p>
        </p:txBody>
      </p:sp>
    </p:spTree>
    <p:extLst>
      <p:ext uri="{BB962C8B-B14F-4D97-AF65-F5344CB8AC3E}">
        <p14:creationId xmlns:p14="http://schemas.microsoft.com/office/powerpoint/2010/main" val="183455136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838200" y="1657719"/>
            <a:ext cx="4648200" cy="14478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35843" name="Rectangle 2"/>
          <p:cNvSpPr>
            <a:spLocks noGrp="1" noChangeArrowheads="1"/>
          </p:cNvSpPr>
          <p:nvPr>
            <p:ph type="title"/>
          </p:nvPr>
        </p:nvSpPr>
        <p:spPr>
          <a:xfrm>
            <a:off x="685800" y="701675"/>
            <a:ext cx="8153400" cy="457200"/>
          </a:xfrm>
        </p:spPr>
        <p:txBody>
          <a:bodyPr/>
          <a:lstStyle/>
          <a:p>
            <a:r>
              <a:rPr lang="en-US" dirty="0"/>
              <a:t>List Comprehensions replace loops!</a:t>
            </a:r>
          </a:p>
        </p:txBody>
      </p:sp>
      <p:sp>
        <p:nvSpPr>
          <p:cNvPr id="35844" name="Rectangle 3"/>
          <p:cNvSpPr>
            <a:spLocks noGrp="1" noChangeArrowheads="1"/>
          </p:cNvSpPr>
          <p:nvPr>
            <p:ph type="body" idx="1"/>
          </p:nvPr>
        </p:nvSpPr>
        <p:spPr>
          <a:xfrm>
            <a:off x="914400" y="1869152"/>
            <a:ext cx="7543800" cy="1124319"/>
          </a:xfrm>
        </p:spPr>
        <p:txBody>
          <a:bodyPr/>
          <a:lstStyle/>
          <a:p>
            <a:pPr marL="457200" indent="-457200">
              <a:lnSpc>
                <a:spcPct val="90000"/>
              </a:lnSpc>
              <a:buFont typeface="Symbol" pitchFamily="18" charset="2"/>
              <a:buNone/>
            </a:pPr>
            <a:r>
              <a:rPr lang="en-US" sz="2000" dirty="0">
                <a:latin typeface="Courier New" pitchFamily="49" charset="0"/>
              </a:rPr>
              <a:t>&gt;&gt;&gt; li = [3, 6, 2, 7]</a:t>
            </a:r>
          </a:p>
          <a:p>
            <a:pPr marL="457200" indent="-457200">
              <a:lnSpc>
                <a:spcPct val="90000"/>
              </a:lnSpc>
              <a:buFont typeface="Symbol" pitchFamily="18" charset="2"/>
              <a:buNone/>
            </a:pPr>
            <a:r>
              <a:rPr lang="en-US" sz="2000" dirty="0">
                <a:latin typeface="Courier New" pitchFamily="49" charset="0"/>
              </a:rPr>
              <a:t>&gt;&gt;&gt; [</a:t>
            </a:r>
            <a:r>
              <a:rPr lang="en-US" sz="2000" dirty="0" err="1">
                <a:solidFill>
                  <a:schemeClr val="accent2"/>
                </a:solidFill>
                <a:latin typeface="Courier New" pitchFamily="49" charset="0"/>
              </a:rPr>
              <a:t>elem</a:t>
            </a:r>
            <a:r>
              <a:rPr lang="en-US" sz="2000" dirty="0">
                <a:solidFill>
                  <a:schemeClr val="accent2"/>
                </a:solidFill>
                <a:latin typeface="Courier New" pitchFamily="49" charset="0"/>
              </a:rPr>
              <a:t> * 2</a:t>
            </a:r>
            <a:r>
              <a:rPr lang="en-US" sz="2000" dirty="0">
                <a:latin typeface="Courier New" pitchFamily="49" charset="0"/>
              </a:rPr>
              <a:t> for </a:t>
            </a:r>
            <a:r>
              <a:rPr lang="en-US" sz="2000" dirty="0" err="1">
                <a:solidFill>
                  <a:srgbClr val="FF3300"/>
                </a:solidFill>
                <a:latin typeface="Courier New" pitchFamily="49" charset="0"/>
              </a:rPr>
              <a:t>elem</a:t>
            </a:r>
            <a:r>
              <a:rPr lang="en-US" sz="2000" dirty="0">
                <a:latin typeface="Courier New" pitchFamily="49" charset="0"/>
              </a:rPr>
              <a:t> in </a:t>
            </a:r>
            <a:r>
              <a:rPr lang="en-US" sz="2000" dirty="0">
                <a:solidFill>
                  <a:srgbClr val="660066"/>
                </a:solidFill>
                <a:latin typeface="Courier New" pitchFamily="49" charset="0"/>
              </a:rPr>
              <a:t>li</a:t>
            </a:r>
            <a:r>
              <a:rPr lang="en-US" sz="2000" dirty="0">
                <a:latin typeface="Courier New" pitchFamily="49" charset="0"/>
              </a:rPr>
              <a:t>]</a:t>
            </a:r>
          </a:p>
          <a:p>
            <a:pPr marL="457200" indent="-457200">
              <a:lnSpc>
                <a:spcPct val="90000"/>
              </a:lnSpc>
              <a:buFont typeface="Symbol" pitchFamily="18" charset="2"/>
              <a:buNone/>
            </a:pPr>
            <a:r>
              <a:rPr lang="en-US" sz="2000" dirty="0">
                <a:latin typeface="Courier New" pitchFamily="49" charset="0"/>
              </a:rPr>
              <a:t>[6, 12, 4, 14]</a:t>
            </a:r>
            <a:endParaRPr lang="en-US" sz="1800" dirty="0">
              <a:latin typeface="Courier New" pitchFamily="49" charset="0"/>
            </a:endParaRPr>
          </a:p>
          <a:p>
            <a:pPr marL="457200" indent="-457200">
              <a:lnSpc>
                <a:spcPct val="90000"/>
              </a:lnSpc>
              <a:buFont typeface="Symbol" pitchFamily="18" charset="2"/>
              <a:buNone/>
            </a:pPr>
            <a:endParaRPr lang="en-US" i="1" dirty="0">
              <a:solidFill>
                <a:srgbClr val="C00000"/>
              </a:solidFill>
            </a:endParaRPr>
          </a:p>
        </p:txBody>
      </p:sp>
      <p:sp>
        <p:nvSpPr>
          <p:cNvPr id="35845" name="Text Box 6"/>
          <p:cNvSpPr txBox="1">
            <a:spLocks noChangeArrowheads="1"/>
          </p:cNvSpPr>
          <p:nvPr/>
        </p:nvSpPr>
        <p:spPr bwMode="auto">
          <a:xfrm>
            <a:off x="5105400" y="228600"/>
            <a:ext cx="3733800" cy="396875"/>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ts val="0"/>
              </a:spcBef>
            </a:pPr>
            <a:r>
              <a:rPr lang="en-US" sz="2000" b="1" dirty="0">
                <a:latin typeface="Arial" pitchFamily="34" charset="0"/>
              </a:rPr>
              <a:t>[ </a:t>
            </a:r>
            <a:r>
              <a:rPr lang="en-US" sz="2000" b="1" u="sng" dirty="0">
                <a:solidFill>
                  <a:schemeClr val="accent2"/>
                </a:solidFill>
                <a:latin typeface="Arial" pitchFamily="34" charset="0"/>
              </a:rPr>
              <a:t>expression</a:t>
            </a:r>
            <a:r>
              <a:rPr lang="en-US" sz="2000" b="1" dirty="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sz="2000" b="1" dirty="0" smtClean="0">
                <a:latin typeface="Arial" pitchFamily="34" charset="0"/>
              </a:rPr>
              <a:t>]</a:t>
            </a:r>
            <a:endParaRPr lang="en-US" sz="2000" b="1" dirty="0">
              <a:latin typeface="Arial" pitchFamily="34"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32</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5849" name="Rectangle 4"/>
          <p:cNvSpPr>
            <a:spLocks noChangeArrowheads="1"/>
          </p:cNvSpPr>
          <p:nvPr/>
        </p:nvSpPr>
        <p:spPr bwMode="auto">
          <a:xfrm>
            <a:off x="838200" y="3810000"/>
            <a:ext cx="6324600" cy="14478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11" name="Rectangle 3"/>
          <p:cNvSpPr txBox="1">
            <a:spLocks noChangeArrowheads="1"/>
          </p:cNvSpPr>
          <p:nvPr/>
        </p:nvSpPr>
        <p:spPr bwMode="auto">
          <a:xfrm>
            <a:off x="914400" y="4019919"/>
            <a:ext cx="7543800" cy="1082675"/>
          </a:xfrm>
          <a:prstGeom prst="rect">
            <a:avLst/>
          </a:prstGeom>
          <a:noFill/>
          <a:ln w="9525">
            <a:noFill/>
            <a:miter lim="800000"/>
            <a:headEnd/>
            <a:tailEnd/>
          </a:ln>
        </p:spPr>
        <p:txBody>
          <a:bodyPr lIns="92075" tIns="46038" rIns="92075" bIns="46038"/>
          <a:lstStyle/>
          <a:p>
            <a:pPr marL="342900" indent="-342900" eaLnBrk="0" hangingPunct="0">
              <a:lnSpc>
                <a:spcPct val="90000"/>
              </a:lnSpc>
              <a:spcBef>
                <a:spcPct val="20000"/>
              </a:spcBef>
              <a:buClr>
                <a:srgbClr val="FF0000"/>
              </a:buClr>
              <a:buSzPct val="110000"/>
              <a:defRPr/>
            </a:pPr>
            <a:r>
              <a:rPr lang="en-US" sz="2000" b="1" kern="0" dirty="0">
                <a:latin typeface="Courier New" pitchFamily="49" charset="0"/>
                <a:cs typeface="+mn-cs"/>
              </a:rPr>
              <a:t>&gt;&gt;&gt; </a:t>
            </a:r>
            <a:r>
              <a:rPr lang="en-US" sz="2000" b="1" kern="0" dirty="0">
                <a:solidFill>
                  <a:srgbClr val="660066"/>
                </a:solidFill>
                <a:latin typeface="Courier New" pitchFamily="49" charset="0"/>
                <a:cs typeface="+mn-cs"/>
              </a:rPr>
              <a:t>li = [('a</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1), (</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b</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2), (</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c</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7)]</a:t>
            </a:r>
          </a:p>
          <a:p>
            <a:pPr marL="342900" indent="-342900" eaLnBrk="0" hangingPunct="0">
              <a:lnSpc>
                <a:spcPct val="90000"/>
              </a:lnSpc>
              <a:spcBef>
                <a:spcPct val="20000"/>
              </a:spcBef>
              <a:buClr>
                <a:srgbClr val="FF0000"/>
              </a:buClr>
              <a:buSzPct val="110000"/>
              <a:buFont typeface="Symbol" pitchFamily="18" charset="2"/>
              <a:buNone/>
              <a:defRPr/>
            </a:pPr>
            <a:r>
              <a:rPr lang="en-US" sz="2000" b="1" kern="0" dirty="0">
                <a:latin typeface="Courier New" pitchFamily="49" charset="0"/>
                <a:cs typeface="+mn-cs"/>
              </a:rPr>
              <a:t>&gt;&gt;&gt; [</a:t>
            </a:r>
            <a:r>
              <a:rPr lang="en-US" sz="2000" b="1" kern="0" dirty="0">
                <a:solidFill>
                  <a:schemeClr val="accent2"/>
                </a:solidFill>
                <a:latin typeface="Courier New" pitchFamily="49" charset="0"/>
                <a:cs typeface="+mn-cs"/>
              </a:rPr>
              <a:t>n * 3</a:t>
            </a:r>
            <a:r>
              <a:rPr lang="en-US" sz="2000" b="1" kern="0" dirty="0">
                <a:latin typeface="Courier New" pitchFamily="49" charset="0"/>
                <a:cs typeface="+mn-cs"/>
              </a:rPr>
              <a:t> for </a:t>
            </a:r>
            <a:r>
              <a:rPr lang="en-US" sz="2000" b="1" kern="0" dirty="0">
                <a:solidFill>
                  <a:srgbClr val="FF3300"/>
                </a:solidFill>
                <a:latin typeface="Courier New" pitchFamily="49" charset="0"/>
                <a:cs typeface="+mn-cs"/>
              </a:rPr>
              <a:t>(x, n)</a:t>
            </a:r>
            <a:r>
              <a:rPr lang="en-US" sz="2000" b="1" kern="0" dirty="0">
                <a:latin typeface="Courier New" pitchFamily="49" charset="0"/>
                <a:cs typeface="+mn-cs"/>
              </a:rPr>
              <a:t> in </a:t>
            </a:r>
            <a:r>
              <a:rPr lang="en-US" sz="2000" b="1" kern="0" dirty="0">
                <a:solidFill>
                  <a:srgbClr val="660066"/>
                </a:solidFill>
                <a:latin typeface="Courier New" pitchFamily="49" charset="0"/>
                <a:cs typeface="+mn-cs"/>
              </a:rPr>
              <a:t>li</a:t>
            </a:r>
            <a:r>
              <a:rPr lang="en-US" sz="2000" b="1" kern="0" dirty="0">
                <a:latin typeface="Courier New" pitchFamily="49" charset="0"/>
                <a:cs typeface="+mn-cs"/>
              </a:rPr>
              <a:t>]</a:t>
            </a:r>
          </a:p>
          <a:p>
            <a:pPr marL="342900" indent="-342900" eaLnBrk="0" hangingPunct="0">
              <a:lnSpc>
                <a:spcPct val="90000"/>
              </a:lnSpc>
              <a:spcBef>
                <a:spcPct val="20000"/>
              </a:spcBef>
              <a:buClr>
                <a:srgbClr val="FF0000"/>
              </a:buClr>
              <a:buSzPct val="110000"/>
              <a:buFont typeface="Symbol" pitchFamily="18" charset="2"/>
              <a:buNone/>
              <a:defRPr/>
            </a:pPr>
            <a:r>
              <a:rPr lang="en-US" sz="2000" b="1" kern="0" dirty="0">
                <a:latin typeface="Courier New" pitchFamily="49" charset="0"/>
                <a:cs typeface="+mn-cs"/>
              </a:rPr>
              <a:t>[3, 6, 21]</a:t>
            </a:r>
          </a:p>
        </p:txBody>
      </p:sp>
    </p:spTree>
    <p:extLst>
      <p:ext uri="{BB962C8B-B14F-4D97-AF65-F5344CB8AC3E}">
        <p14:creationId xmlns:p14="http://schemas.microsoft.com/office/powerpoint/2010/main" val="102552880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762000" y="1564657"/>
            <a:ext cx="6553200" cy="12192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dirty="0"/>
          </a:p>
        </p:txBody>
      </p:sp>
      <p:sp>
        <p:nvSpPr>
          <p:cNvPr id="36867" name="Rectangle 3"/>
          <p:cNvSpPr>
            <a:spLocks noGrp="1" noChangeArrowheads="1"/>
          </p:cNvSpPr>
          <p:nvPr>
            <p:ph type="body" idx="1"/>
          </p:nvPr>
        </p:nvSpPr>
        <p:spPr>
          <a:xfrm>
            <a:off x="762000" y="1295400"/>
            <a:ext cx="7696200" cy="4572000"/>
          </a:xfrm>
        </p:spPr>
        <p:txBody>
          <a:bodyPr/>
          <a:lstStyle/>
          <a:p>
            <a:pPr>
              <a:buFont typeface="Symbol" pitchFamily="18" charset="2"/>
              <a:buNone/>
            </a:pPr>
            <a:endParaRPr lang="en-US" sz="1600" dirty="0">
              <a:latin typeface="Courier New" pitchFamily="49" charset="0"/>
            </a:endParaRPr>
          </a:p>
          <a:p>
            <a:pPr>
              <a:buFont typeface="Symbol" pitchFamily="18" charset="2"/>
              <a:buNone/>
            </a:pPr>
            <a:r>
              <a:rPr lang="en-US" sz="2000" dirty="0">
                <a:latin typeface="Courier New" pitchFamily="49" charset="0"/>
              </a:rPr>
              <a:t>&gt;&gt;&gt; li = [3, 6, 2, 7, 1, 9]</a:t>
            </a:r>
          </a:p>
          <a:p>
            <a:pPr>
              <a:buFont typeface="Symbol" pitchFamily="18" charset="2"/>
              <a:buNone/>
            </a:pPr>
            <a:r>
              <a:rPr lang="en-US" sz="2000" dirty="0">
                <a:latin typeface="Courier New" pitchFamily="49" charset="0"/>
              </a:rPr>
              <a:t>&gt;&gt;&gt; [</a:t>
            </a:r>
            <a:r>
              <a:rPr lang="en-US" sz="2000" dirty="0" err="1">
                <a:solidFill>
                  <a:schemeClr val="accent2"/>
                </a:solidFill>
                <a:latin typeface="Courier New" pitchFamily="49" charset="0"/>
              </a:rPr>
              <a:t>elem</a:t>
            </a:r>
            <a:r>
              <a:rPr lang="en-US" sz="2000" dirty="0">
                <a:solidFill>
                  <a:schemeClr val="accent2"/>
                </a:solidFill>
                <a:latin typeface="Courier New" pitchFamily="49" charset="0"/>
              </a:rPr>
              <a:t> * 2</a:t>
            </a:r>
            <a:r>
              <a:rPr lang="en-US" sz="2000" dirty="0">
                <a:latin typeface="Courier New" pitchFamily="49" charset="0"/>
              </a:rPr>
              <a:t> for </a:t>
            </a:r>
            <a:r>
              <a:rPr lang="en-US" sz="2000" dirty="0" err="1">
                <a:solidFill>
                  <a:srgbClr val="FF3300"/>
                </a:solidFill>
                <a:latin typeface="Courier New" pitchFamily="49" charset="0"/>
              </a:rPr>
              <a:t>elem</a:t>
            </a:r>
            <a:r>
              <a:rPr lang="en-US" sz="2000" dirty="0">
                <a:latin typeface="Courier New" pitchFamily="49" charset="0"/>
              </a:rPr>
              <a:t> in </a:t>
            </a:r>
            <a:r>
              <a:rPr lang="en-US" sz="2000" dirty="0">
                <a:solidFill>
                  <a:srgbClr val="660066"/>
                </a:solidFill>
                <a:latin typeface="Courier New" pitchFamily="49" charset="0"/>
              </a:rPr>
              <a:t>li </a:t>
            </a:r>
            <a:r>
              <a:rPr lang="en-US" sz="2000" dirty="0">
                <a:latin typeface="Courier New" pitchFamily="49" charset="0"/>
              </a:rPr>
              <a:t>if</a:t>
            </a:r>
            <a:r>
              <a:rPr lang="en-US" sz="2000" dirty="0">
                <a:solidFill>
                  <a:srgbClr val="008000"/>
                </a:solidFill>
                <a:latin typeface="Courier New" pitchFamily="49" charset="0"/>
              </a:rPr>
              <a:t> </a:t>
            </a:r>
            <a:r>
              <a:rPr lang="en-US" sz="2000" dirty="0" err="1">
                <a:solidFill>
                  <a:srgbClr val="008000"/>
                </a:solidFill>
                <a:latin typeface="Courier New" pitchFamily="49" charset="0"/>
              </a:rPr>
              <a:t>elem</a:t>
            </a:r>
            <a:r>
              <a:rPr lang="en-US" sz="2000" dirty="0">
                <a:solidFill>
                  <a:srgbClr val="008000"/>
                </a:solidFill>
                <a:latin typeface="Courier New" pitchFamily="49" charset="0"/>
              </a:rPr>
              <a:t> &gt; 4</a:t>
            </a:r>
            <a:r>
              <a:rPr lang="en-US" sz="2000" dirty="0">
                <a:latin typeface="Courier New" pitchFamily="49" charset="0"/>
              </a:rPr>
              <a:t>]</a:t>
            </a:r>
          </a:p>
          <a:p>
            <a:pPr>
              <a:buFont typeface="Symbol" pitchFamily="18" charset="2"/>
              <a:buNone/>
            </a:pPr>
            <a:r>
              <a:rPr lang="en-US" sz="2000" dirty="0">
                <a:latin typeface="Courier New" pitchFamily="49" charset="0"/>
              </a:rPr>
              <a:t>[12, 14, 18]</a:t>
            </a:r>
          </a:p>
          <a:p>
            <a:pPr>
              <a:buFont typeface="Symbol" pitchFamily="18" charset="2"/>
              <a:buNone/>
            </a:pPr>
            <a:endParaRPr lang="en-US" sz="1800" dirty="0">
              <a:latin typeface="Courier New" pitchFamily="49" charset="0"/>
            </a:endParaRPr>
          </a:p>
          <a:p>
            <a:r>
              <a:rPr lang="en-US" dirty="0"/>
              <a:t>Only 6, 7, and 9 satisfy the filter condition. </a:t>
            </a:r>
          </a:p>
          <a:p>
            <a:r>
              <a:rPr lang="en-US" dirty="0"/>
              <a:t>So, only 12, 14, and 18 are produced.</a:t>
            </a:r>
            <a:endParaRPr lang="en-US" sz="2000" dirty="0"/>
          </a:p>
        </p:txBody>
      </p:sp>
      <p:sp>
        <p:nvSpPr>
          <p:cNvPr id="36868" name="Rectangle 2"/>
          <p:cNvSpPr>
            <a:spLocks noGrp="1" noChangeArrowheads="1"/>
          </p:cNvSpPr>
          <p:nvPr>
            <p:ph type="title"/>
          </p:nvPr>
        </p:nvSpPr>
        <p:spPr>
          <a:xfrm>
            <a:off x="685800" y="717062"/>
            <a:ext cx="7772400" cy="457200"/>
          </a:xfrm>
        </p:spPr>
        <p:txBody>
          <a:bodyPr/>
          <a:lstStyle/>
          <a:p>
            <a:r>
              <a:rPr lang="en-US" dirty="0"/>
              <a:t>Filtered List Comprehensions</a:t>
            </a:r>
          </a:p>
        </p:txBody>
      </p:sp>
      <p:sp>
        <p:nvSpPr>
          <p:cNvPr id="36869" name="Text Box 5"/>
          <p:cNvSpPr txBox="1">
            <a:spLocks noChangeArrowheads="1"/>
          </p:cNvSpPr>
          <p:nvPr/>
        </p:nvSpPr>
        <p:spPr bwMode="auto">
          <a:xfrm>
            <a:off x="4114800" y="228600"/>
            <a:ext cx="4724400" cy="457200"/>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ct val="50000"/>
              </a:spcBef>
            </a:pPr>
            <a:r>
              <a:rPr lang="en-US" sz="2000" b="1" dirty="0" smtClean="0">
                <a:latin typeface="Arial" pitchFamily="34" charset="0"/>
              </a:rPr>
              <a:t>[ </a:t>
            </a:r>
            <a:r>
              <a:rPr lang="en-US" sz="2000" b="1" u="sng" dirty="0" smtClean="0">
                <a:solidFill>
                  <a:schemeClr val="accent2"/>
                </a:solidFill>
                <a:latin typeface="Arial" pitchFamily="34" charset="0"/>
              </a:rPr>
              <a:t>expression</a:t>
            </a:r>
            <a:r>
              <a:rPr lang="en-US" sz="2000" b="1" dirty="0" smtClean="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b="1" dirty="0" smtClean="0">
                <a:latin typeface="Arial" pitchFamily="34" charset="0"/>
              </a:rPr>
              <a:t>if </a:t>
            </a:r>
            <a:r>
              <a:rPr lang="en-US" b="1" u="sng" dirty="0">
                <a:solidFill>
                  <a:srgbClr val="008000"/>
                </a:solidFill>
                <a:latin typeface="Arial" pitchFamily="34" charset="0"/>
              </a:rPr>
              <a:t>filter</a:t>
            </a:r>
            <a:r>
              <a:rPr lang="en-US" sz="2000" b="1" dirty="0">
                <a:latin typeface="Arial" pitchFamily="34" charset="0"/>
              </a:rPr>
              <a:t>]</a:t>
            </a:r>
          </a:p>
        </p:txBody>
      </p:sp>
      <p:sp>
        <p:nvSpPr>
          <p:cNvPr id="9" name="Slide Number Placeholder 8"/>
          <p:cNvSpPr>
            <a:spLocks noGrp="1"/>
          </p:cNvSpPr>
          <p:nvPr>
            <p:ph type="sldNum" sz="quarter" idx="12"/>
          </p:nvPr>
        </p:nvSpPr>
        <p:spPr/>
        <p:txBody>
          <a:bodyPr/>
          <a:lstStyle/>
          <a:p>
            <a:pPr>
              <a:defRPr/>
            </a:pPr>
            <a:r>
              <a:rPr lang="en-US" altLang="en-US"/>
              <a:t>       </a:t>
            </a:r>
            <a:fld id="{0E84DB93-CED9-40B8-9223-6EE53D072555}" type="slidenum">
              <a:rPr lang="en-US" altLang="en-US" smtClean="0"/>
              <a:pPr>
                <a:defRPr/>
              </a:pPr>
              <a:t>33</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418466390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685800" y="1295400"/>
            <a:ext cx="7772400" cy="4572000"/>
          </a:xfrm>
        </p:spPr>
        <p:txBody>
          <a:bodyPr/>
          <a:lstStyle/>
          <a:p>
            <a:pPr>
              <a:buNone/>
            </a:pPr>
            <a:r>
              <a:rPr lang="en-US" sz="1600" dirty="0">
                <a:latin typeface="Courier New" panose="02070309020205020404" pitchFamily="49" charset="0"/>
                <a:cs typeface="Courier New" panose="02070309020205020404" pitchFamily="49" charset="0"/>
              </a:rPr>
              <a:t>lst1, lst2, lst3 = </a:t>
            </a:r>
            <a:r>
              <a:rPr lang="en-US" sz="1800" dirty="0">
                <a:latin typeface="Courier New" panose="02070309020205020404" pitchFamily="49" charset="0"/>
                <a:cs typeface="Courier New" panose="02070309020205020404" pitchFamily="49" charset="0"/>
              </a:rPr>
              <a:t>[1, 2, 3], [2, 3, 4], [3, 4, 5]</a:t>
            </a:r>
          </a:p>
          <a:p>
            <a:pPr>
              <a:buFont typeface="Symbol" pitchFamily="18" charset="2"/>
              <a:buNone/>
            </a:pPr>
            <a:endParaRPr lang="en-US" sz="1600" dirty="0">
              <a:latin typeface="Courier New" panose="02070309020205020404" pitchFamily="49" charset="0"/>
              <a:cs typeface="Courier New" panose="02070309020205020404" pitchFamily="49" charset="0"/>
            </a:endParaRP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res = [(x, y, z) for x in lst1 if x &lt; 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y in lst2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z in lst3 if x + y + z &lt; 8] </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res = []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x in lst1: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if x &lt; 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y in lst2: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z in lst3: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if x + y + z &lt; 8: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a:t>
            </a:r>
            <a:r>
              <a:rPr lang="en-US" sz="1800" dirty="0" err="1">
                <a:latin typeface="Courier New" panose="02070309020205020404" pitchFamily="49" charset="0"/>
                <a:ea typeface="Courier New" charset="0"/>
                <a:cs typeface="Courier New" panose="02070309020205020404" pitchFamily="49" charset="0"/>
              </a:rPr>
              <a:t>res.append</a:t>
            </a:r>
            <a:r>
              <a:rPr lang="en-US" sz="1800" dirty="0">
                <a:latin typeface="Courier New" panose="02070309020205020404" pitchFamily="49" charset="0"/>
                <a:ea typeface="Courier New" charset="0"/>
                <a:cs typeface="Courier New" panose="02070309020205020404" pitchFamily="49" charset="0"/>
              </a:rPr>
              <a:t>((x, y, z))</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a:buNone/>
            </a:pPr>
            <a:r>
              <a:rPr lang="en-US" sz="1800" dirty="0">
                <a:solidFill>
                  <a:schemeClr val="accent2"/>
                </a:solidFill>
                <a:latin typeface="Courier New" panose="02070309020205020404" pitchFamily="49" charset="0"/>
                <a:cs typeface="Courier New" panose="02070309020205020404" pitchFamily="49" charset="0"/>
              </a:rPr>
              <a:t># Both value of res: [(1, 2, 3), (1, 2, 4), (1, 3, 3)]</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p:txBody>
      </p:sp>
      <p:sp>
        <p:nvSpPr>
          <p:cNvPr id="36868" name="Rectangle 2"/>
          <p:cNvSpPr>
            <a:spLocks noGrp="1" noChangeArrowheads="1"/>
          </p:cNvSpPr>
          <p:nvPr>
            <p:ph type="title"/>
          </p:nvPr>
        </p:nvSpPr>
        <p:spPr/>
        <p:txBody>
          <a:bodyPr/>
          <a:lstStyle/>
          <a:p>
            <a:r>
              <a:rPr lang="en-US" dirty="0"/>
              <a:t>List Comprehension extra </a:t>
            </a:r>
            <a:r>
              <a:rPr lang="en-US" i="1" dirty="0">
                <a:latin typeface="Courier New" panose="02070309020205020404" pitchFamily="49" charset="0"/>
                <a:cs typeface="Courier New" panose="02070309020205020404" pitchFamily="49" charset="0"/>
              </a:rPr>
              <a:t>for</a:t>
            </a:r>
          </a:p>
        </p:txBody>
      </p:sp>
      <p:sp>
        <p:nvSpPr>
          <p:cNvPr id="9" name="Slide Number Placeholder 8"/>
          <p:cNvSpPr>
            <a:spLocks noGrp="1"/>
          </p:cNvSpPr>
          <p:nvPr>
            <p:ph type="sldNum" sz="quarter" idx="12"/>
          </p:nvPr>
        </p:nvSpPr>
        <p:spPr/>
        <p:txBody>
          <a:bodyPr/>
          <a:lstStyle/>
          <a:p>
            <a:pPr>
              <a:defRPr/>
            </a:pPr>
            <a:r>
              <a:rPr lang="en-US" altLang="en-US"/>
              <a:t>       </a:t>
            </a:r>
            <a:fld id="{0E84DB93-CED9-40B8-9223-6EE53D072555}" type="slidenum">
              <a:rPr lang="en-US" altLang="en-US" smtClean="0"/>
              <a:pPr>
                <a:defRPr/>
              </a:pPr>
              <a:t>34</a:t>
            </a:fld>
            <a:endParaRPr lang="en-US" altLang="en-US"/>
          </a:p>
        </p:txBody>
      </p:sp>
      <p:sp>
        <p:nvSpPr>
          <p:cNvPr id="7" name="Date Placeholder 6"/>
          <p:cNvSpPr>
            <a:spLocks noGrp="1"/>
          </p:cNvSpPr>
          <p:nvPr>
            <p:ph type="dt" sz="quarter" idx="10"/>
          </p:nvPr>
        </p:nvSpPr>
        <p:spPr/>
        <p:txBody>
          <a:bodyPr/>
          <a:lstStyle/>
          <a:p>
            <a:pPr>
              <a:defRPr/>
            </a:pPr>
            <a:r>
              <a:rPr lang="en-US" altLang="en-US"/>
              <a:t>CIS 421/521 - Fall </a:t>
            </a:r>
            <a:r>
              <a:rPr lang="is-IS" altLang="en-US" smtClean="0"/>
              <a:t>2019</a:t>
            </a:r>
            <a:endParaRPr lang="en-US" altLang="en-US" dirty="0"/>
          </a:p>
        </p:txBody>
      </p:sp>
    </p:spTree>
    <p:extLst>
      <p:ext uri="{BB962C8B-B14F-4D97-AF65-F5344CB8AC3E}">
        <p14:creationId xmlns:p14="http://schemas.microsoft.com/office/powerpoint/2010/main" val="564928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dirty="0"/>
              <a:t>Dictionary, Set Comprehensions</a:t>
            </a:r>
          </a:p>
        </p:txBody>
      </p:sp>
      <p:sp>
        <p:nvSpPr>
          <p:cNvPr id="35844" name="Rectangle 3"/>
          <p:cNvSpPr>
            <a:spLocks noGrp="1" noChangeArrowheads="1"/>
          </p:cNvSpPr>
          <p:nvPr>
            <p:ph type="body" idx="1"/>
          </p:nvPr>
        </p:nvSpPr>
        <p:spPr>
          <a:xfrm>
            <a:off x="685800" y="1676400"/>
            <a:ext cx="7772400" cy="4572000"/>
          </a:xfrm>
        </p:spPr>
        <p:txBody>
          <a:bodyPr/>
          <a:lstStyle/>
          <a:p>
            <a:pPr marL="457200" indent="-457200">
              <a:lnSpc>
                <a:spcPct val="90000"/>
              </a:lnSpc>
              <a:buNone/>
            </a:pPr>
            <a:r>
              <a:rPr lang="en-US" sz="1800" dirty="0">
                <a:latin typeface="Courier New" panose="02070309020205020404" pitchFamily="49" charset="0"/>
                <a:ea typeface="Courier New" charset="0"/>
                <a:cs typeface="Courier New" panose="02070309020205020404" pitchFamily="49" charset="0"/>
              </a:rPr>
              <a:t>lst1 = </a:t>
            </a:r>
            <a:r>
              <a:rPr lang="en-US" sz="1800" dirty="0">
                <a:latin typeface="Courier New" panose="02070309020205020404" pitchFamily="49" charset="0"/>
                <a:cs typeface="Courier New" panose="02070309020205020404" pitchFamily="49" charset="0"/>
              </a:rPr>
              <a:t>[('a', 1), ('b', 2), ('c', 'hi')]</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lst2 = ['x', 'a', 6]</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d = {k</a:t>
            </a:r>
            <a:r>
              <a:rPr lang="en-US" sz="1800" dirty="0">
                <a:solidFill>
                  <a:srgbClr val="0070C0"/>
                </a:solidFill>
                <a:latin typeface="Courier New" panose="02070309020205020404" pitchFamily="49" charset="0"/>
                <a:ea typeface="Courier New" charset="0"/>
                <a:cs typeface="Courier New" panose="02070309020205020404" pitchFamily="49" charset="0"/>
              </a:rPr>
              <a:t>:</a:t>
            </a:r>
            <a:r>
              <a:rPr lang="en-US" sz="1800" dirty="0">
                <a:latin typeface="Courier New" panose="02070309020205020404" pitchFamily="49" charset="0"/>
                <a:ea typeface="Courier New" charset="0"/>
                <a:cs typeface="Courier New" panose="02070309020205020404" pitchFamily="49" charset="0"/>
              </a:rPr>
              <a:t> v for </a:t>
            </a:r>
            <a:r>
              <a:rPr lang="en-US" sz="1800" dirty="0" err="1">
                <a:latin typeface="Courier New" panose="02070309020205020404" pitchFamily="49" charset="0"/>
                <a:ea typeface="Courier New" charset="0"/>
                <a:cs typeface="Courier New" panose="02070309020205020404" pitchFamily="49" charset="0"/>
              </a:rPr>
              <a:t>k,v</a:t>
            </a:r>
            <a:r>
              <a:rPr lang="en-US" sz="1800" dirty="0">
                <a:latin typeface="Courier New" panose="02070309020205020404" pitchFamily="49" charset="0"/>
                <a:ea typeface="Courier New" charset="0"/>
                <a:cs typeface="Courier New" panose="02070309020205020404" pitchFamily="49" charset="0"/>
              </a:rPr>
              <a:t> in lst1}</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s = {x for x in lst2}</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Font typeface="Symbol" pitchFamily="18" charset="2"/>
              <a:buNone/>
            </a:pPr>
            <a:endParaRPr lang="en-US" sz="500" dirty="0">
              <a:latin typeface="Courier New" panose="02070309020205020404" pitchFamily="49" charset="0"/>
              <a:cs typeface="Courier New" panose="02070309020205020404" pitchFamily="49" charset="0"/>
            </a:endParaRP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d = </a:t>
            </a:r>
            <a:r>
              <a:rPr lang="en-US" sz="1800" dirty="0" err="1">
                <a:latin typeface="Courier New" panose="02070309020205020404" pitchFamily="49" charset="0"/>
                <a:ea typeface="Courier New" charset="0"/>
                <a:cs typeface="Courier New" panose="02070309020205020404" pitchFamily="49" charset="0"/>
              </a:rPr>
              <a:t>dict</a:t>
            </a:r>
            <a:r>
              <a:rPr lang="en-US" sz="1800" dirty="0">
                <a:latin typeface="Courier New" panose="02070309020205020404" pitchFamily="49" charset="0"/>
                <a:ea typeface="Courier New" charset="0"/>
                <a:cs typeface="Courier New" panose="02070309020205020404" pitchFamily="49" charset="0"/>
              </a:rPr>
              <a:t>()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k, v in lst1: </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d[k] = v</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s = set()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x in </a:t>
            </a:r>
            <a:r>
              <a:rPr lang="en-US" sz="1800" dirty="0" err="1">
                <a:latin typeface="Courier New" panose="02070309020205020404" pitchFamily="49" charset="0"/>
                <a:ea typeface="Courier New" charset="0"/>
                <a:cs typeface="Courier New" panose="02070309020205020404" pitchFamily="49" charset="0"/>
              </a:rPr>
              <a:t>lst</a:t>
            </a:r>
            <a:r>
              <a:rPr lang="en-US" sz="1800" dirty="0">
                <a:latin typeface="Courier New" panose="02070309020205020404" pitchFamily="49" charset="0"/>
                <a:ea typeface="Courier New" charset="0"/>
                <a:cs typeface="Courier New" panose="02070309020205020404" pitchFamily="49" charset="0"/>
              </a:rPr>
              <a:t>: </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a:t>
            </a:r>
            <a:r>
              <a:rPr lang="en-US" sz="1800" dirty="0" err="1">
                <a:latin typeface="Courier New" panose="02070309020205020404" pitchFamily="49" charset="0"/>
                <a:ea typeface="Courier New" charset="0"/>
                <a:cs typeface="Courier New" panose="02070309020205020404" pitchFamily="49" charset="0"/>
              </a:rPr>
              <a:t>s.add</a:t>
            </a:r>
            <a:r>
              <a:rPr lang="en-US" sz="1800" dirty="0">
                <a:latin typeface="Courier New" panose="02070309020205020404" pitchFamily="49" charset="0"/>
                <a:ea typeface="Courier New" charset="0"/>
                <a:cs typeface="Courier New" panose="02070309020205020404" pitchFamily="49" charset="0"/>
              </a:rPr>
              <a:t>(x)</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 Both value of d: </a:t>
            </a:r>
            <a:r>
              <a:rPr lang="en-US" sz="1800" dirty="0">
                <a:solidFill>
                  <a:schemeClr val="accent2"/>
                </a:solidFill>
                <a:latin typeface="Courier New" panose="02070309020205020404" pitchFamily="49" charset="0"/>
                <a:cs typeface="Courier New" panose="02070309020205020404" pitchFamily="49" charset="0"/>
              </a:rPr>
              <a:t>{'a': 1, 'b': 2, 'c': 'hi’}</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 Both value of d: </a:t>
            </a:r>
            <a:r>
              <a:rPr lang="en-US" sz="1800" dirty="0">
                <a:solidFill>
                  <a:schemeClr val="accent2"/>
                </a:solidFill>
                <a:latin typeface="Courier New" panose="02070309020205020404" pitchFamily="49" charset="0"/>
                <a:cs typeface="Courier New" panose="02070309020205020404" pitchFamily="49" charset="0"/>
              </a:rPr>
              <a:t>{'x', 'a', 6}</a:t>
            </a:r>
            <a:r>
              <a:rPr lang="en-US" sz="600" dirty="0">
                <a:latin typeface="Courier New" panose="02070309020205020404" pitchFamily="49" charset="0"/>
                <a:ea typeface="Courier New" charset="0"/>
                <a:cs typeface="Courier New" panose="02070309020205020404" pitchFamily="49" charset="0"/>
              </a:rPr>
              <a:t> </a:t>
            </a:r>
            <a:endParaRPr lang="en-US" sz="1800" dirty="0">
              <a:latin typeface="Courier New" panose="02070309020205020404" pitchFamily="49" charset="0"/>
              <a:cs typeface="Courier New" panose="02070309020205020404" pitchFamily="49"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35</a:t>
            </a:fld>
            <a:endParaRPr lang="en-US" altLang="en-US"/>
          </a:p>
        </p:txBody>
      </p:sp>
      <p:sp>
        <p:nvSpPr>
          <p:cNvPr id="7" name="Date Placeholder 6"/>
          <p:cNvSpPr>
            <a:spLocks noGrp="1"/>
          </p:cNvSpPr>
          <p:nvPr>
            <p:ph type="dt" sz="quarter" idx="10"/>
          </p:nvPr>
        </p:nvSpPr>
        <p:spPr/>
        <p:txBody>
          <a:bodyPr/>
          <a:lstStyle/>
          <a:p>
            <a:pPr>
              <a:defRPr/>
            </a:pPr>
            <a:r>
              <a:rPr lang="en-US" altLang="en-US"/>
              <a:t>CIS 421/521 - Fall </a:t>
            </a:r>
            <a:r>
              <a:rPr lang="is-IS" altLang="en-US" smtClean="0"/>
              <a:t>2019</a:t>
            </a:r>
            <a:endParaRPr lang="en-US" altLang="en-US" dirty="0"/>
          </a:p>
        </p:txBody>
      </p:sp>
    </p:spTree>
    <p:extLst>
      <p:ext uri="{BB962C8B-B14F-4D97-AF65-F5344CB8AC3E}">
        <p14:creationId xmlns:p14="http://schemas.microsoft.com/office/powerpoint/2010/main" val="13431747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685800" y="2286000"/>
            <a:ext cx="7772400" cy="1143000"/>
          </a:xfrm>
        </p:spPr>
        <p:txBody>
          <a:bodyPr/>
          <a:lstStyle/>
          <a:p>
            <a:r>
              <a:rPr lang="en-US"/>
              <a:t>Iterators</a:t>
            </a:r>
          </a:p>
        </p:txBody>
      </p:sp>
      <p:pic>
        <p:nvPicPr>
          <p:cNvPr id="3" name="Picture 2">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248400" y="3886200"/>
            <a:ext cx="2609850" cy="1526851"/>
          </a:xfrm>
          <a:prstGeom prst="rect">
            <a:avLst/>
          </a:prstGeom>
        </p:spPr>
      </p:pic>
      <p:pic>
        <p:nvPicPr>
          <p:cNvPr id="5" name="Picture 4">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3615359" y="3886200"/>
            <a:ext cx="2609850" cy="1526851"/>
          </a:xfrm>
          <a:prstGeom prst="rect">
            <a:avLst/>
          </a:prstGeom>
        </p:spPr>
      </p:pic>
      <p:pic>
        <p:nvPicPr>
          <p:cNvPr id="6" name="Picture 5">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982318" y="3886200"/>
            <a:ext cx="2609850" cy="1526851"/>
          </a:xfrm>
          <a:prstGeom prst="rect">
            <a:avLst/>
          </a:prstGeom>
        </p:spPr>
      </p:pic>
    </p:spTree>
    <p:extLst>
      <p:ext uri="{BB962C8B-B14F-4D97-AF65-F5344CB8AC3E}">
        <p14:creationId xmlns:p14="http://schemas.microsoft.com/office/powerpoint/2010/main" val="104120754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 Objects</a:t>
            </a:r>
          </a:p>
        </p:txBody>
      </p:sp>
      <p:sp>
        <p:nvSpPr>
          <p:cNvPr id="3" name="Content Placeholder 2"/>
          <p:cNvSpPr>
            <a:spLocks noGrp="1"/>
          </p:cNvSpPr>
          <p:nvPr>
            <p:ph idx="1"/>
          </p:nvPr>
        </p:nvSpPr>
        <p:spPr>
          <a:xfrm>
            <a:off x="685800" y="1295400"/>
            <a:ext cx="8153400" cy="4572000"/>
          </a:xfrm>
        </p:spPr>
        <p:txBody>
          <a:bodyPr/>
          <a:lstStyle/>
          <a:p>
            <a:r>
              <a:rPr lang="en-US" dirty="0" err="1"/>
              <a:t>Iterable</a:t>
            </a:r>
            <a:r>
              <a:rPr lang="en-US" dirty="0"/>
              <a:t> objects can be used in a </a:t>
            </a:r>
            <a:r>
              <a:rPr lang="en-US" dirty="0">
                <a:latin typeface="Courier New" panose="02070309020205020404" pitchFamily="49" charset="0"/>
                <a:cs typeface="Courier New" panose="02070309020205020404" pitchFamily="49" charset="0"/>
              </a:rPr>
              <a:t>for</a:t>
            </a:r>
            <a:r>
              <a:rPr lang="en-US" dirty="0"/>
              <a:t> loop because they have an </a:t>
            </a:r>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iter</a:t>
            </a:r>
            <a:r>
              <a:rPr lang="en-US" dirty="0">
                <a:latin typeface="Courier New" panose="02070309020205020404" pitchFamily="49" charset="0"/>
                <a:cs typeface="Courier New" panose="02070309020205020404" pitchFamily="49" charset="0"/>
              </a:rPr>
              <a:t>__ </a:t>
            </a:r>
            <a:r>
              <a:rPr lang="en-US" dirty="0"/>
              <a:t>magic method, which converts them to iterator objects: </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k = [1,2,3]</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k.__</a:t>
            </a:r>
            <a:r>
              <a:rPr lang="en-US" sz="1800" dirty="0" err="1">
                <a:latin typeface="Courier New" charset="0"/>
                <a:ea typeface="Courier New" charset="0"/>
                <a:cs typeface="Courier New" charset="0"/>
              </a:rPr>
              <a:t>iter</a:t>
            </a:r>
            <a:r>
              <a:rPr lang="en-US" sz="1800" dirty="0">
                <a:latin typeface="Courier New" charset="0"/>
                <a:ea typeface="Courier New" charset="0"/>
                <a:cs typeface="Courier New" charset="0"/>
              </a:rPr>
              <a:t>__()</a:t>
            </a:r>
          </a:p>
          <a:p>
            <a:pPr marL="0" indent="0">
              <a:buNone/>
            </a:pPr>
            <a:r>
              <a:rPr lang="en-US" sz="1800" dirty="0">
                <a:solidFill>
                  <a:schemeClr val="accent2"/>
                </a:solidFill>
                <a:latin typeface="Courier New" charset="0"/>
                <a:ea typeface="Courier New" charset="0"/>
                <a:cs typeface="Courier New" charset="0"/>
              </a:rPr>
              <a:t>&lt;</a:t>
            </a:r>
            <a:r>
              <a:rPr lang="en-US" sz="1800" dirty="0" err="1">
                <a:solidFill>
                  <a:schemeClr val="accent2"/>
                </a:solidFill>
                <a:latin typeface="Courier New" charset="0"/>
                <a:ea typeface="Courier New" charset="0"/>
                <a:cs typeface="Courier New" charset="0"/>
              </a:rPr>
              <a:t>list_iterator</a:t>
            </a:r>
            <a:r>
              <a:rPr lang="en-US" sz="1800" dirty="0">
                <a:solidFill>
                  <a:schemeClr val="accent2"/>
                </a:solidFill>
                <a:latin typeface="Courier New" charset="0"/>
                <a:ea typeface="Courier New" charset="0"/>
                <a:cs typeface="Courier New" charset="0"/>
              </a:rPr>
              <a:t> object at 0x104f8ca50&gt;</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iter</a:t>
            </a:r>
            <a:r>
              <a:rPr lang="en-US" sz="1800" dirty="0">
                <a:latin typeface="Courier New" charset="0"/>
                <a:ea typeface="Courier New" charset="0"/>
                <a:cs typeface="Courier New" charset="0"/>
              </a:rPr>
              <a:t>(k)</a:t>
            </a:r>
          </a:p>
          <a:p>
            <a:pPr marL="0" indent="0">
              <a:buNone/>
            </a:pPr>
            <a:r>
              <a:rPr lang="en-US" sz="1800" dirty="0">
                <a:solidFill>
                  <a:schemeClr val="accent2"/>
                </a:solidFill>
                <a:latin typeface="Courier New" charset="0"/>
                <a:ea typeface="Courier New" charset="0"/>
                <a:cs typeface="Courier New" charset="0"/>
              </a:rPr>
              <a:t>&lt;</a:t>
            </a:r>
            <a:r>
              <a:rPr lang="en-US" sz="1800" dirty="0" err="1">
                <a:solidFill>
                  <a:schemeClr val="accent2"/>
                </a:solidFill>
                <a:latin typeface="Courier New" charset="0"/>
                <a:ea typeface="Courier New" charset="0"/>
                <a:cs typeface="Courier New" charset="0"/>
              </a:rPr>
              <a:t>list_iterator</a:t>
            </a:r>
            <a:r>
              <a:rPr lang="en-US" sz="1800" dirty="0">
                <a:solidFill>
                  <a:schemeClr val="accent2"/>
                </a:solidFill>
                <a:latin typeface="Courier New" charset="0"/>
                <a:ea typeface="Courier New" charset="0"/>
                <a:cs typeface="Courier New" charset="0"/>
              </a:rPr>
              <a:t> object at 0x104f8ca10&gt;</a:t>
            </a:r>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37</a:t>
            </a:fld>
            <a:endParaRPr lang="en-US" altLang="en-US"/>
          </a:p>
        </p:txBody>
      </p:sp>
    </p:spTree>
    <p:extLst>
      <p:ext uri="{BB962C8B-B14F-4D97-AF65-F5344CB8AC3E}">
        <p14:creationId xmlns:p14="http://schemas.microsoft.com/office/powerpoint/2010/main" val="12732204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p>
        </p:txBody>
      </p:sp>
      <p:sp>
        <p:nvSpPr>
          <p:cNvPr id="3" name="Content Placeholder 2"/>
          <p:cNvSpPr>
            <a:spLocks noGrp="1"/>
          </p:cNvSpPr>
          <p:nvPr>
            <p:ph idx="1"/>
          </p:nvPr>
        </p:nvSpPr>
        <p:spPr>
          <a:xfrm>
            <a:off x="685800" y="1295400"/>
            <a:ext cx="8077200" cy="4572000"/>
          </a:xfrm>
        </p:spPr>
        <p:txBody>
          <a:bodyPr/>
          <a:lstStyle/>
          <a:p>
            <a:r>
              <a:rPr lang="en-US" dirty="0"/>
              <a:t>Iterators are objects with a __</a:t>
            </a:r>
            <a:r>
              <a:rPr lang="en-US" dirty="0">
                <a:latin typeface="Courier New" panose="02070309020205020404" pitchFamily="49" charset="0"/>
                <a:cs typeface="Courier New" panose="02070309020205020404" pitchFamily="49" charset="0"/>
              </a:rPr>
              <a:t>next__()</a:t>
            </a:r>
            <a:r>
              <a:rPr lang="en-US" dirty="0"/>
              <a:t> method:</a:t>
            </a:r>
            <a:endParaRPr lang="en-US" sz="1800" dirty="0">
              <a:latin typeface="Courier New" charset="0"/>
              <a:ea typeface="Courier New" charset="0"/>
              <a:cs typeface="Courier New" charset="0"/>
            </a:endParaRP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 = </a:t>
            </a:r>
            <a:r>
              <a:rPr lang="en-US" sz="1800" dirty="0" err="1">
                <a:latin typeface="Courier New" panose="02070309020205020404" pitchFamily="49" charset="0"/>
                <a:ea typeface="Courier New" charset="0"/>
                <a:cs typeface="Courier New" panose="02070309020205020404" pitchFamily="49" charset="0"/>
              </a:rPr>
              <a:t>iter</a:t>
            </a:r>
            <a:r>
              <a:rPr lang="en-US" sz="1800" dirty="0">
                <a:latin typeface="Courier New" panose="02070309020205020404" pitchFamily="49" charset="0"/>
                <a:ea typeface="Courier New" charset="0"/>
                <a:cs typeface="Courier New" panose="02070309020205020404" pitchFamily="49" charset="0"/>
              </a:rPr>
              <a:t>(k)</a:t>
            </a:r>
          </a:p>
          <a:p>
            <a:pPr marL="0" indent="0">
              <a:buNone/>
            </a:pPr>
            <a:r>
              <a:rPr lang="en-US" sz="1800" dirty="0">
                <a:latin typeface="Courier New" panose="02070309020205020404" pitchFamily="49" charset="0"/>
                <a:ea typeface="Courier New" charset="0"/>
                <a:cs typeface="Courier New" panose="02070309020205020404" pitchFamily="49" charset="0"/>
              </a:rPr>
              <a:t>&gt;&gt;&gt; next(</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1</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.__next__()</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2</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i.next</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3</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i.next</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rgbClr val="FF0000"/>
                </a:solidFill>
                <a:latin typeface="Courier New" panose="02070309020205020404" pitchFamily="49" charset="0"/>
                <a:cs typeface="Courier New" panose="02070309020205020404" pitchFamily="49" charset="0"/>
              </a:rPr>
              <a:t>Traceback (most recent call last):</a:t>
            </a:r>
          </a:p>
          <a:p>
            <a:pPr marL="0" indent="0">
              <a:buNone/>
            </a:pPr>
            <a:r>
              <a:rPr lang="en-US" sz="1800" dirty="0">
                <a:solidFill>
                  <a:srgbClr val="FF0000"/>
                </a:solidFill>
                <a:latin typeface="Courier New" panose="02070309020205020404" pitchFamily="49" charset="0"/>
                <a:cs typeface="Courier New" panose="02070309020205020404" pitchFamily="49" charset="0"/>
              </a:rPr>
              <a:t>  File "&lt;stdin&gt;", line 1, in &lt;module&gt;</a:t>
            </a:r>
          </a:p>
          <a:p>
            <a:pPr marL="0" indent="0">
              <a:buNone/>
            </a:pPr>
            <a:r>
              <a:rPr lang="en-US" sz="1800" dirty="0" err="1">
                <a:solidFill>
                  <a:srgbClr val="FF0000"/>
                </a:solidFill>
                <a:latin typeface="Courier New" panose="02070309020205020404" pitchFamily="49" charset="0"/>
                <a:cs typeface="Courier New" panose="02070309020205020404" pitchFamily="49" charset="0"/>
              </a:rPr>
              <a:t>StopIteration</a:t>
            </a:r>
            <a:endParaRPr lang="en-US" sz="1800" dirty="0">
              <a:latin typeface="Courier New" panose="02070309020205020404" pitchFamily="49" charset="0"/>
              <a:ea typeface="Courier New" charset="0"/>
              <a:cs typeface="Courier New" panose="02070309020205020404" pitchFamily="49" charset="0"/>
            </a:endParaRPr>
          </a:p>
          <a:p>
            <a:r>
              <a:rPr lang="en-US" dirty="0"/>
              <a:t>Python iterators do not have a </a:t>
            </a:r>
            <a:r>
              <a:rPr lang="en-US" dirty="0" err="1">
                <a:latin typeface="Courier New" panose="02070309020205020404" pitchFamily="49" charset="0"/>
                <a:cs typeface="Courier New" panose="02070309020205020404" pitchFamily="49" charset="0"/>
              </a:rPr>
              <a:t>hasnext</a:t>
            </a:r>
            <a:r>
              <a:rPr lang="en-US" dirty="0">
                <a:latin typeface="Courier New" panose="02070309020205020404" pitchFamily="49" charset="0"/>
                <a:cs typeface="Courier New" panose="02070309020205020404" pitchFamily="49" charset="0"/>
              </a:rPr>
              <a:t>()</a:t>
            </a:r>
            <a:r>
              <a:rPr lang="en-US" dirty="0"/>
              <a:t>method!</a:t>
            </a:r>
          </a:p>
          <a:p>
            <a:r>
              <a:rPr lang="en-US" dirty="0"/>
              <a:t>Just catch the </a:t>
            </a:r>
            <a:r>
              <a:rPr lang="en-US" dirty="0" err="1">
                <a:latin typeface="Courier New" panose="02070309020205020404" pitchFamily="49" charset="0"/>
                <a:cs typeface="Courier New" panose="02070309020205020404" pitchFamily="49" charset="0"/>
              </a:rPr>
              <a:t>StopIteration</a:t>
            </a:r>
            <a:r>
              <a:rPr lang="en-US" dirty="0"/>
              <a:t> exception</a:t>
            </a:r>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38</a:t>
            </a:fld>
            <a:endParaRPr lang="en-US" altLang="en-US" dirty="0"/>
          </a:p>
        </p:txBody>
      </p:sp>
    </p:spTree>
    <p:extLst>
      <p:ext uri="{BB962C8B-B14F-4D97-AF65-F5344CB8AC3E}">
        <p14:creationId xmlns:p14="http://schemas.microsoft.com/office/powerpoint/2010/main" val="18351446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001000" cy="457200"/>
          </a:xfrm>
        </p:spPr>
        <p:txBody>
          <a:bodyPr/>
          <a:lstStyle/>
          <a:p>
            <a:r>
              <a:rPr lang="en-US" dirty="0"/>
              <a:t>Iterators: </a:t>
            </a:r>
            <a:r>
              <a:rPr lang="en-US" sz="2800" dirty="0"/>
              <a:t>The real truth about </a:t>
            </a:r>
            <a:r>
              <a:rPr lang="en-US" sz="2800" dirty="0">
                <a:solidFill>
                  <a:schemeClr val="tx1"/>
                </a:solidFill>
                <a:latin typeface="Courier New" panose="02070309020205020404" pitchFamily="49" charset="0"/>
                <a:ea typeface="+mn-ea"/>
                <a:cs typeface="Courier New" panose="02070309020205020404" pitchFamily="49" charset="0"/>
              </a:rPr>
              <a:t>For.. In..</a:t>
            </a:r>
          </a:p>
        </p:txBody>
      </p:sp>
      <p:sp>
        <p:nvSpPr>
          <p:cNvPr id="3" name="Content Placeholder 2"/>
          <p:cNvSpPr>
            <a:spLocks noGrp="1"/>
          </p:cNvSpPr>
          <p:nvPr>
            <p:ph idx="1"/>
          </p:nvPr>
        </p:nvSpPr>
        <p:spPr>
          <a:xfrm>
            <a:off x="609600" y="1208454"/>
            <a:ext cx="8305800" cy="4953000"/>
          </a:xfrm>
        </p:spPr>
        <p:txBody>
          <a:bodyPr/>
          <a:lstStyle/>
          <a:p>
            <a:r>
              <a:rPr lang="en-US" dirty="0">
                <a:latin typeface="Courier New" pitchFamily="49" charset="0"/>
              </a:rPr>
              <a:t>for </a:t>
            </a:r>
            <a:r>
              <a:rPr lang="en-US" dirty="0">
                <a:solidFill>
                  <a:srgbClr val="FF3300"/>
                </a:solidFill>
                <a:latin typeface="Courier New" pitchFamily="49" charset="0"/>
              </a:rPr>
              <a:t>&lt;item&gt;</a:t>
            </a:r>
            <a:r>
              <a:rPr lang="en-US" dirty="0">
                <a:latin typeface="Courier New" pitchFamily="49" charset="0"/>
              </a:rPr>
              <a:t> in </a:t>
            </a:r>
            <a:r>
              <a:rPr lang="en-US" dirty="0">
                <a:solidFill>
                  <a:srgbClr val="660066"/>
                </a:solidFill>
                <a:latin typeface="Courier New" pitchFamily="49" charset="0"/>
              </a:rPr>
              <a:t>&lt;</a:t>
            </a:r>
            <a:r>
              <a:rPr lang="en-US" dirty="0" err="1">
                <a:solidFill>
                  <a:srgbClr val="660066"/>
                </a:solidFill>
                <a:latin typeface="Courier New" pitchFamily="49" charset="0"/>
              </a:rPr>
              <a:t>iterable</a:t>
            </a:r>
            <a:r>
              <a:rPr lang="en-US" dirty="0">
                <a:solidFill>
                  <a:srgbClr val="660066"/>
                </a:solidFill>
                <a:latin typeface="Courier New" pitchFamily="49" charset="0"/>
              </a:rPr>
              <a:t>&gt;</a:t>
            </a:r>
            <a:r>
              <a:rPr lang="en-US" dirty="0">
                <a:latin typeface="Courier New" pitchFamily="49" charset="0"/>
              </a:rPr>
              <a:t>:</a:t>
            </a:r>
            <a:br>
              <a:rPr lang="en-US" dirty="0">
                <a:latin typeface="Courier New" pitchFamily="49" charset="0"/>
              </a:rPr>
            </a:br>
            <a:r>
              <a:rPr lang="en-US" dirty="0">
                <a:latin typeface="Courier New" pitchFamily="49" charset="0"/>
              </a:rPr>
              <a:t>    </a:t>
            </a:r>
            <a:r>
              <a:rPr lang="en-US" dirty="0">
                <a:solidFill>
                  <a:schemeClr val="accent2"/>
                </a:solidFill>
                <a:latin typeface="Courier New" pitchFamily="49" charset="0"/>
              </a:rPr>
              <a:t>&lt;statements&gt;</a:t>
            </a:r>
          </a:p>
          <a:p>
            <a:pPr marL="0" indent="0">
              <a:buNone/>
            </a:pPr>
            <a:endParaRPr lang="en-US" sz="1050" dirty="0"/>
          </a:p>
          <a:p>
            <a:r>
              <a:rPr lang="en-US" dirty="0"/>
              <a:t>First line is just syntactic sugar for: </a:t>
            </a:r>
          </a:p>
          <a:p>
            <a:pPr lvl="1"/>
            <a:r>
              <a:rPr lang="en-US" dirty="0"/>
              <a:t>1. Initialize: Call </a:t>
            </a:r>
            <a:r>
              <a:rPr lang="en-US" b="1" dirty="0">
                <a:solidFill>
                  <a:srgbClr val="660066"/>
                </a:solidFill>
                <a:latin typeface="Courier New" pitchFamily="49" charset="0"/>
                <a:ea typeface="+mn-ea"/>
                <a:cs typeface="+mn-cs"/>
              </a:rPr>
              <a:t>&lt;</a:t>
            </a:r>
            <a:r>
              <a:rPr lang="en-US" b="1" dirty="0" err="1">
                <a:solidFill>
                  <a:srgbClr val="660066"/>
                </a:solidFill>
                <a:latin typeface="Courier New" pitchFamily="49" charset="0"/>
                <a:ea typeface="+mn-ea"/>
                <a:cs typeface="+mn-cs"/>
              </a:rPr>
              <a:t>iterable</a:t>
            </a:r>
            <a:r>
              <a:rPr lang="en-US" b="1" dirty="0">
                <a:latin typeface="Courier New" panose="02070309020205020404" pitchFamily="49" charset="0"/>
                <a:ea typeface="+mn-ea"/>
                <a:cs typeface="Courier New" panose="02070309020205020404" pitchFamily="49" charset="0"/>
              </a:rPr>
              <a:t>&gt;.__</a:t>
            </a:r>
            <a:r>
              <a:rPr lang="en-US" b="1" dirty="0" err="1">
                <a:latin typeface="Courier New" panose="02070309020205020404" pitchFamily="49" charset="0"/>
                <a:ea typeface="+mn-ea"/>
                <a:cs typeface="Courier New" panose="02070309020205020404" pitchFamily="49" charset="0"/>
              </a:rPr>
              <a:t>iter</a:t>
            </a:r>
            <a:r>
              <a:rPr lang="en-US" b="1" dirty="0">
                <a:latin typeface="Courier New" panose="02070309020205020404" pitchFamily="49" charset="0"/>
                <a:ea typeface="+mn-ea"/>
                <a:cs typeface="Courier New" panose="02070309020205020404" pitchFamily="49" charset="0"/>
              </a:rPr>
              <a:t>__() </a:t>
            </a:r>
            <a:r>
              <a:rPr lang="en-US" dirty="0"/>
              <a:t>to create an </a:t>
            </a:r>
            <a:r>
              <a:rPr lang="en-US" i="1" dirty="0"/>
              <a:t>iterator</a:t>
            </a:r>
            <a:r>
              <a:rPr lang="en-US" dirty="0"/>
              <a:t> </a:t>
            </a:r>
          </a:p>
          <a:p>
            <a:pPr marL="457200" lvl="1" indent="0">
              <a:buNone/>
            </a:pPr>
            <a:r>
              <a:rPr lang="en-US" dirty="0"/>
              <a:t>Each iteration:</a:t>
            </a:r>
          </a:p>
          <a:p>
            <a:pPr lvl="1"/>
            <a:r>
              <a:rPr lang="en-US" dirty="0"/>
              <a:t>2. Call </a:t>
            </a:r>
            <a:r>
              <a:rPr lang="en-US" b="1" dirty="0" err="1">
                <a:latin typeface="Courier New" panose="02070309020205020404" pitchFamily="49" charset="0"/>
                <a:ea typeface="+mn-ea"/>
                <a:cs typeface="Courier New" panose="02070309020205020404" pitchFamily="49" charset="0"/>
              </a:rPr>
              <a:t>iterator.__next</a:t>
            </a:r>
            <a:r>
              <a:rPr lang="en-US" b="1" dirty="0">
                <a:latin typeface="Courier New" panose="02070309020205020404" pitchFamily="49" charset="0"/>
                <a:ea typeface="+mn-ea"/>
                <a:cs typeface="Courier New" panose="02070309020205020404" pitchFamily="49" charset="0"/>
              </a:rPr>
              <a:t>__() </a:t>
            </a:r>
            <a:r>
              <a:rPr lang="en-US" dirty="0"/>
              <a:t>and bind </a:t>
            </a:r>
            <a:r>
              <a:rPr lang="en-US" b="1" dirty="0">
                <a:latin typeface="Courier New" panose="02070309020205020404" pitchFamily="49" charset="0"/>
                <a:ea typeface="+mn-ea"/>
                <a:cs typeface="Courier New" panose="02070309020205020404" pitchFamily="49" charset="0"/>
              </a:rPr>
              <a:t>&lt;item&gt;</a:t>
            </a:r>
          </a:p>
          <a:p>
            <a:pPr lvl="1"/>
            <a:r>
              <a:rPr lang="en-US" dirty="0"/>
              <a:t>2a. Catch </a:t>
            </a:r>
            <a:r>
              <a:rPr lang="en-US" b="1" dirty="0" err="1">
                <a:latin typeface="Courier New" panose="02070309020205020404" pitchFamily="49" charset="0"/>
                <a:ea typeface="+mn-ea"/>
                <a:cs typeface="Courier New" panose="02070309020205020404" pitchFamily="49" charset="0"/>
              </a:rPr>
              <a:t>StopIteration</a:t>
            </a:r>
            <a:r>
              <a:rPr lang="en-US" b="1" dirty="0">
                <a:latin typeface="Courier New" panose="02070309020205020404" pitchFamily="49" charset="0"/>
                <a:ea typeface="+mn-ea"/>
                <a:cs typeface="Courier New" panose="02070309020205020404" pitchFamily="49" charset="0"/>
              </a:rPr>
              <a:t> </a:t>
            </a:r>
            <a:r>
              <a:rPr lang="en-US" dirty="0"/>
              <a:t>exceptions</a:t>
            </a:r>
          </a:p>
          <a:p>
            <a:pPr lvl="1"/>
            <a:endParaRPr lang="en-US" sz="1400" dirty="0"/>
          </a:p>
          <a:p>
            <a:r>
              <a:rPr lang="en-US" dirty="0"/>
              <a:t>To be </a:t>
            </a:r>
            <a:r>
              <a:rPr lang="en-US" dirty="0" err="1"/>
              <a:t>iterable</a:t>
            </a:r>
            <a:r>
              <a:rPr lang="en-US" dirty="0"/>
              <a:t>:  has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iter</a:t>
            </a:r>
            <a:r>
              <a:rPr lang="en-US" sz="2000" dirty="0">
                <a:latin typeface="Courier New" panose="02070309020205020404" pitchFamily="49" charset="0"/>
                <a:cs typeface="Courier New" panose="02070309020205020404" pitchFamily="49" charset="0"/>
              </a:rPr>
              <a:t>__ </a:t>
            </a:r>
            <a:r>
              <a:rPr lang="en-US" dirty="0"/>
              <a:t>method</a:t>
            </a:r>
          </a:p>
          <a:p>
            <a:pPr lvl="1"/>
            <a:r>
              <a:rPr lang="en-US" dirty="0"/>
              <a:t> which returns an iterator </a:t>
            </a:r>
            <a:r>
              <a:rPr lang="en-US" dirty="0" err="1"/>
              <a:t>obj</a:t>
            </a:r>
            <a:endParaRPr lang="en-US" dirty="0"/>
          </a:p>
          <a:p>
            <a:r>
              <a:rPr lang="en-US" dirty="0"/>
              <a:t>To be iterator: has __</a:t>
            </a:r>
            <a:r>
              <a:rPr lang="en-US" sz="2000" dirty="0">
                <a:latin typeface="Courier New" panose="02070309020205020404" pitchFamily="49" charset="0"/>
                <a:cs typeface="Courier New" panose="02070309020205020404" pitchFamily="49" charset="0"/>
              </a:rPr>
              <a:t>next__</a:t>
            </a:r>
            <a:r>
              <a:rPr lang="en-US" dirty="0"/>
              <a:t> method</a:t>
            </a:r>
          </a:p>
          <a:p>
            <a:pPr lvl="1"/>
            <a:r>
              <a:rPr lang="en-US" dirty="0"/>
              <a:t> which throws </a:t>
            </a:r>
            <a:r>
              <a:rPr lang="en-US" b="1" dirty="0" err="1">
                <a:latin typeface="Courier New" panose="02070309020205020404" pitchFamily="49" charset="0"/>
                <a:ea typeface="+mn-ea"/>
                <a:cs typeface="Courier New" panose="02070309020205020404" pitchFamily="49" charset="0"/>
              </a:rPr>
              <a:t>StopIteration</a:t>
            </a:r>
            <a:r>
              <a:rPr lang="en-US" dirty="0"/>
              <a:t> when done</a:t>
            </a:r>
          </a:p>
          <a:p>
            <a:pPr marL="457200" lvl="1"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39</a:t>
            </a:fld>
            <a:endParaRPr lang="en-US" altLang="en-US"/>
          </a:p>
        </p:txBody>
      </p:sp>
    </p:spTree>
    <p:extLst>
      <p:ext uri="{BB962C8B-B14F-4D97-AF65-F5344CB8AC3E}">
        <p14:creationId xmlns:p14="http://schemas.microsoft.com/office/powerpoint/2010/main" val="13635701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944101" y="4420701"/>
            <a:ext cx="1270000" cy="501597"/>
          </a:xfrm>
          <a:prstGeom prst="rect">
            <a:avLst/>
          </a:prstGeom>
        </p:spPr>
      </p:pic>
      <p:pic>
        <p:nvPicPr>
          <p:cNvPr id="2" name="Picture 1"/>
          <p:cNvPicPr>
            <a:picLocks noChangeAspect="1"/>
          </p:cNvPicPr>
          <p:nvPr/>
        </p:nvPicPr>
        <p:blipFill>
          <a:blip r:embed="rId4"/>
          <a:stretch>
            <a:fillRect/>
          </a:stretch>
        </p:blipFill>
        <p:spPr>
          <a:xfrm>
            <a:off x="7503551" y="4859192"/>
            <a:ext cx="1522684" cy="824558"/>
          </a:xfrm>
          <a:prstGeom prst="rect">
            <a:avLst/>
          </a:prstGeom>
        </p:spPr>
      </p:pic>
      <p:pic>
        <p:nvPicPr>
          <p:cNvPr id="5" name="Picture 4"/>
          <p:cNvPicPr>
            <a:picLocks noChangeAspect="1"/>
          </p:cNvPicPr>
          <p:nvPr/>
        </p:nvPicPr>
        <p:blipFill>
          <a:blip r:embed="rId5"/>
          <a:stretch>
            <a:fillRect/>
          </a:stretch>
        </p:blipFill>
        <p:spPr>
          <a:xfrm>
            <a:off x="6105901" y="5013565"/>
            <a:ext cx="1245933" cy="977900"/>
          </a:xfrm>
          <a:prstGeom prst="rect">
            <a:avLst/>
          </a:prstGeom>
        </p:spPr>
      </p:pic>
      <p:pic>
        <p:nvPicPr>
          <p:cNvPr id="7" name="Picture 6"/>
          <p:cNvPicPr>
            <a:picLocks noChangeAspect="1"/>
          </p:cNvPicPr>
          <p:nvPr/>
        </p:nvPicPr>
        <p:blipFill>
          <a:blip r:embed="rId6"/>
          <a:stretch>
            <a:fillRect/>
          </a:stretch>
        </p:blipFill>
        <p:spPr>
          <a:xfrm>
            <a:off x="7316005" y="5765734"/>
            <a:ext cx="1838592" cy="440621"/>
          </a:xfrm>
          <a:prstGeom prst="rect">
            <a:avLst/>
          </a:prstGeom>
        </p:spPr>
      </p:pic>
      <p:pic>
        <p:nvPicPr>
          <p:cNvPr id="8" name="Picture 7"/>
          <p:cNvPicPr>
            <a:picLocks noChangeAspect="1"/>
          </p:cNvPicPr>
          <p:nvPr/>
        </p:nvPicPr>
        <p:blipFill>
          <a:blip r:embed="rId7"/>
          <a:stretch>
            <a:fillRect/>
          </a:stretch>
        </p:blipFill>
        <p:spPr>
          <a:xfrm>
            <a:off x="6400485" y="6329266"/>
            <a:ext cx="1550733" cy="324079"/>
          </a:xfrm>
          <a:prstGeom prst="rect">
            <a:avLst/>
          </a:prstGeom>
        </p:spPr>
      </p:pic>
      <p:pic>
        <p:nvPicPr>
          <p:cNvPr id="9" name="Picture 8"/>
          <p:cNvPicPr>
            <a:picLocks noChangeAspect="1"/>
          </p:cNvPicPr>
          <p:nvPr/>
        </p:nvPicPr>
        <p:blipFill>
          <a:blip r:embed="rId8"/>
          <a:stretch>
            <a:fillRect/>
          </a:stretch>
        </p:blipFill>
        <p:spPr>
          <a:xfrm>
            <a:off x="8116549" y="6156650"/>
            <a:ext cx="1038048" cy="702413"/>
          </a:xfrm>
          <a:prstGeom prst="rect">
            <a:avLst/>
          </a:prstGeom>
        </p:spPr>
      </p:pic>
      <p:sp>
        <p:nvSpPr>
          <p:cNvPr id="14338" name="Title 1"/>
          <p:cNvSpPr>
            <a:spLocks noGrp="1"/>
          </p:cNvSpPr>
          <p:nvPr>
            <p:ph type="title"/>
          </p:nvPr>
        </p:nvSpPr>
        <p:spPr/>
        <p:txBody>
          <a:bodyPr/>
          <a:lstStyle/>
          <a:p>
            <a:r>
              <a:rPr lang="en-US"/>
              <a:t>Some Positive Features of Python</a:t>
            </a:r>
            <a:endParaRPr lang="en-US" dirty="0"/>
          </a:p>
        </p:txBody>
      </p:sp>
      <p:sp>
        <p:nvSpPr>
          <p:cNvPr id="14339" name="Content Placeholder 2"/>
          <p:cNvSpPr>
            <a:spLocks noGrp="1"/>
          </p:cNvSpPr>
          <p:nvPr>
            <p:ph idx="1"/>
          </p:nvPr>
        </p:nvSpPr>
        <p:spPr>
          <a:xfrm>
            <a:off x="685800" y="1249334"/>
            <a:ext cx="7772400" cy="4572000"/>
          </a:xfrm>
        </p:spPr>
        <p:txBody>
          <a:bodyPr/>
          <a:lstStyle/>
          <a:p>
            <a:r>
              <a:rPr lang="en-US" dirty="0"/>
              <a:t>Fast development: </a:t>
            </a:r>
          </a:p>
          <a:p>
            <a:pPr lvl="1"/>
            <a:r>
              <a:rPr lang="en-US" dirty="0"/>
              <a:t>Concise, intuitive syntax</a:t>
            </a:r>
          </a:p>
          <a:p>
            <a:pPr lvl="2"/>
            <a:r>
              <a:rPr lang="en-US" dirty="0"/>
              <a:t>Whitespace delimited </a:t>
            </a:r>
          </a:p>
          <a:p>
            <a:pPr lvl="1"/>
            <a:r>
              <a:rPr lang="en-US" dirty="0"/>
              <a:t>Garbage collected</a:t>
            </a:r>
          </a:p>
          <a:p>
            <a:r>
              <a:rPr lang="en-US" dirty="0"/>
              <a:t>Portable: </a:t>
            </a:r>
          </a:p>
          <a:p>
            <a:pPr lvl="1"/>
            <a:r>
              <a:rPr lang="en-US" dirty="0"/>
              <a:t>Programs run on major platforms without change</a:t>
            </a:r>
          </a:p>
          <a:p>
            <a:pPr lvl="1"/>
            <a:r>
              <a:rPr lang="en-US" dirty="0" err="1"/>
              <a:t>cpython</a:t>
            </a:r>
            <a:r>
              <a:rPr lang="en-US" dirty="0"/>
              <a:t>: common Python implementation in C. </a:t>
            </a:r>
          </a:p>
          <a:p>
            <a:r>
              <a:rPr lang="en-US" dirty="0"/>
              <a:t>Various built-in types: </a:t>
            </a:r>
          </a:p>
          <a:p>
            <a:pPr lvl="1"/>
            <a:r>
              <a:rPr lang="en-US" dirty="0"/>
              <a:t>lists, dictionaries, sets: useful for </a:t>
            </a:r>
            <a:r>
              <a:rPr lang="en-US" dirty="0" smtClean="0"/>
              <a:t>AI</a:t>
            </a:r>
          </a:p>
          <a:p>
            <a:r>
              <a:rPr lang="en-US" dirty="0" smtClean="0"/>
              <a:t>Large collection of support libraries: </a:t>
            </a:r>
          </a:p>
          <a:p>
            <a:pPr lvl="1"/>
            <a:r>
              <a:rPr lang="en-US" dirty="0" err="1" smtClean="0"/>
              <a:t>NumPy</a:t>
            </a:r>
            <a:r>
              <a:rPr lang="en-US" dirty="0" smtClean="0"/>
              <a:t> </a:t>
            </a:r>
            <a:r>
              <a:rPr lang="en-US" dirty="0"/>
              <a:t>for </a:t>
            </a:r>
            <a:r>
              <a:rPr lang="en-US" dirty="0" err="1"/>
              <a:t>Matlab</a:t>
            </a:r>
            <a:r>
              <a:rPr lang="en-US" dirty="0"/>
              <a:t> like </a:t>
            </a:r>
            <a:r>
              <a:rPr lang="en-US" dirty="0" smtClean="0"/>
              <a:t>programming</a:t>
            </a:r>
          </a:p>
          <a:p>
            <a:pPr lvl="1"/>
            <a:r>
              <a:rPr lang="en-US" dirty="0" err="1" smtClean="0"/>
              <a:t>Sklearn</a:t>
            </a:r>
            <a:r>
              <a:rPr lang="en-US" dirty="0" smtClean="0"/>
              <a:t> for machine learning</a:t>
            </a:r>
          </a:p>
          <a:p>
            <a:pPr lvl="1"/>
            <a:r>
              <a:rPr lang="en-US" dirty="0" smtClean="0"/>
              <a:t>Pandas for data analysis </a:t>
            </a:r>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9FC35737-6AC3-4FE9-B9F4-07CB28E59955}" type="slidenum">
              <a:rPr lang="en-US" altLang="en-US" smtClean="0"/>
              <a:pPr/>
              <a:t>4</a:t>
            </a:fld>
            <a:endParaRPr lang="en-US"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p:txBody>
          <a:bodyPr/>
          <a:lstStyle/>
          <a:p>
            <a:pPr>
              <a:defRPr/>
            </a:pPr>
            <a:fld id="{F41B6982-B0E9-4570-91F0-93F63ADA05F8}" type="slidenum">
              <a:rPr lang="en-US"/>
              <a:pPr>
                <a:defRPr/>
              </a:pPr>
              <a:t>40</a:t>
            </a:fld>
            <a:endParaRPr lang="en-US" dirty="0"/>
          </a:p>
        </p:txBody>
      </p:sp>
      <p:sp>
        <p:nvSpPr>
          <p:cNvPr id="53251" name="Rectangle 1026"/>
          <p:cNvSpPr>
            <a:spLocks noGrp="1" noChangeArrowheads="1"/>
          </p:cNvSpPr>
          <p:nvPr>
            <p:ph type="title"/>
          </p:nvPr>
        </p:nvSpPr>
        <p:spPr>
          <a:xfrm>
            <a:off x="808038" y="228600"/>
            <a:ext cx="8162925" cy="608013"/>
          </a:xfrm>
        </p:spPr>
        <p:txBody>
          <a:bodyPr/>
          <a:lstStyle/>
          <a:p>
            <a:pPr eaLnBrk="1" hangingPunct="1"/>
            <a:r>
              <a:rPr lang="en-US" sz="4000" dirty="0">
                <a:ea typeface="ＭＳ Ｐゴシック" pitchFamily="34" charset="-128"/>
              </a:rPr>
              <a:t>An Iterator Class</a:t>
            </a:r>
          </a:p>
        </p:txBody>
      </p:sp>
      <p:sp>
        <p:nvSpPr>
          <p:cNvPr id="557059" name="Rectangle 1027"/>
          <p:cNvSpPr>
            <a:spLocks noGrp="1" noChangeArrowheads="1"/>
          </p:cNvSpPr>
          <p:nvPr>
            <p:ph type="body" idx="1"/>
          </p:nvPr>
        </p:nvSpPr>
        <p:spPr>
          <a:xfrm>
            <a:off x="912813" y="990600"/>
            <a:ext cx="8110537" cy="5105400"/>
          </a:xfrm>
        </p:spPr>
        <p:txBody>
          <a:bodyPr/>
          <a:lstStyle/>
          <a:p>
            <a:pPr eaLnBrk="1" hangingPunct="1">
              <a:lnSpc>
                <a:spcPct val="90000"/>
              </a:lnSpc>
              <a:buFont typeface="Wingdings" pitchFamily="2" charset="2"/>
              <a:buNone/>
            </a:pPr>
            <a:r>
              <a:rPr lang="en-US" sz="1800" dirty="0">
                <a:latin typeface="Courier New" pitchFamily="49" charset="0"/>
                <a:ea typeface="ＭＳ Ｐゴシック" pitchFamily="34" charset="-128"/>
              </a:rPr>
              <a:t>class Reverse:</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"Iterator for looping over a sequence backwards"</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def</a:t>
            </a:r>
            <a:r>
              <a:rPr lang="en-US" sz="1800" dirty="0">
                <a:latin typeface="Courier New" pitchFamily="49" charset="0"/>
                <a:ea typeface="ＭＳ Ｐゴシック" pitchFamily="34" charset="-128"/>
              </a:rPr>
              <a:t> __</a:t>
            </a:r>
            <a:r>
              <a:rPr lang="en-US" sz="1800" dirty="0" err="1">
                <a:latin typeface="Courier New" pitchFamily="49" charset="0"/>
                <a:ea typeface="ＭＳ Ｐゴシック" pitchFamily="34" charset="-128"/>
              </a:rPr>
              <a:t>init</a:t>
            </a:r>
            <a:r>
              <a:rPr lang="en-US" sz="1800" dirty="0">
                <a:latin typeface="Courier New" pitchFamily="49" charset="0"/>
                <a:ea typeface="ＭＳ Ｐゴシック" pitchFamily="34" charset="-128"/>
              </a:rPr>
              <a:t>__(self, data):</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self.data</a:t>
            </a:r>
            <a:r>
              <a:rPr lang="en-US" sz="1800" dirty="0">
                <a:latin typeface="Courier New" pitchFamily="49" charset="0"/>
                <a:ea typeface="ＭＳ Ｐゴシック" pitchFamily="34" charset="-128"/>
              </a:rPr>
              <a:t> = data</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a:t>
            </a:r>
            <a:r>
              <a:rPr lang="en-US" sz="1800" dirty="0" err="1">
                <a:latin typeface="Courier New" pitchFamily="49" charset="0"/>
                <a:ea typeface="ＭＳ Ｐゴシック" pitchFamily="34" charset="-128"/>
              </a:rPr>
              <a:t>len</a:t>
            </a:r>
            <a:r>
              <a:rPr lang="en-US" sz="1800" dirty="0">
                <a:latin typeface="Courier New" pitchFamily="49" charset="0"/>
                <a:ea typeface="ＭＳ Ｐゴシック" pitchFamily="34" charset="-128"/>
              </a:rPr>
              <a:t>(data)</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def __next__(self):</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if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0:</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raise </a:t>
            </a:r>
            <a:r>
              <a:rPr lang="en-US" sz="1800" dirty="0" err="1">
                <a:latin typeface="Courier New" pitchFamily="49" charset="0"/>
                <a:ea typeface="ＭＳ Ｐゴシック" pitchFamily="34" charset="-128"/>
              </a:rPr>
              <a:t>StopIteration</a:t>
            </a: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- 1</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return </a:t>
            </a:r>
            <a:r>
              <a:rPr lang="en-US" sz="1800" dirty="0" err="1">
                <a:latin typeface="Courier New" pitchFamily="49" charset="0"/>
                <a:ea typeface="ＭＳ Ｐゴシック" pitchFamily="34" charset="-128"/>
              </a:rPr>
              <a:t>self.data</a:t>
            </a:r>
            <a:r>
              <a:rPr lang="en-US" sz="1800" dirty="0">
                <a:latin typeface="Courier New" pitchFamily="49" charset="0"/>
                <a:ea typeface="ＭＳ Ｐゴシック" pitchFamily="34" charset="-128"/>
              </a:rPr>
              <a:t>[</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def</a:t>
            </a:r>
            <a:r>
              <a:rPr lang="en-US" sz="1800" dirty="0">
                <a:latin typeface="Courier New" pitchFamily="49" charset="0"/>
                <a:ea typeface="ＭＳ Ｐゴシック" pitchFamily="34" charset="-128"/>
              </a:rPr>
              <a:t> __</a:t>
            </a:r>
            <a:r>
              <a:rPr lang="en-US" sz="1800" dirty="0" err="1">
                <a:latin typeface="Courier New" pitchFamily="49" charset="0"/>
                <a:ea typeface="ＭＳ Ｐゴシック" pitchFamily="34" charset="-128"/>
              </a:rPr>
              <a:t>iter</a:t>
            </a:r>
            <a:r>
              <a:rPr lang="en-US" sz="1800" dirty="0">
                <a:latin typeface="Courier New" pitchFamily="49" charset="0"/>
                <a:ea typeface="ＭＳ Ｐゴシック" pitchFamily="34" charset="-128"/>
              </a:rPr>
              <a:t>__(self):</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return self</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&gt;&gt;&gt; for char in Reverse('spam'):</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print(char)</a:t>
            </a:r>
          </a:p>
        </p:txBody>
      </p:sp>
      <p:sp>
        <p:nvSpPr>
          <p:cNvPr id="8" name="Date Placeholder 7"/>
          <p:cNvSpPr>
            <a:spLocks noGrp="1"/>
          </p:cNvSpPr>
          <p:nvPr>
            <p:ph type="dt" sz="quarter" idx="10"/>
          </p:nvPr>
        </p:nvSpPr>
        <p:spPr/>
        <p:txBody>
          <a:bodyPr/>
          <a:lstStyle/>
          <a:p>
            <a:pPr>
              <a:defRPr/>
            </a:pPr>
            <a:r>
              <a:rPr lang="en-US" dirty="0"/>
              <a:t>CIS 421/521 - </a:t>
            </a:r>
            <a:r>
              <a:rPr lang="en-US"/>
              <a:t>Fall </a:t>
            </a:r>
            <a:r>
              <a:rPr lang="is-IS" smtClean="0"/>
              <a:t>2019</a:t>
            </a:r>
            <a:endParaRPr lang="en-US" dirty="0"/>
          </a:p>
        </p:txBody>
      </p:sp>
      <p:sp>
        <p:nvSpPr>
          <p:cNvPr id="3" name="TextBox 2">
            <a:extLst>
              <a:ext uri="{FF2B5EF4-FFF2-40B4-BE49-F238E27FC236}">
                <a16:creationId xmlns:a16="http://schemas.microsoft.com/office/drawing/2014/main" xmlns="" id="{40475396-45A8-804F-9704-3B5B24D603EA}"/>
              </a:ext>
            </a:extLst>
          </p:cNvPr>
          <p:cNvSpPr txBox="1"/>
          <p:nvPr/>
        </p:nvSpPr>
        <p:spPr>
          <a:xfrm>
            <a:off x="5791200" y="5276671"/>
            <a:ext cx="322524" cy="1200329"/>
          </a:xfrm>
          <a:prstGeom prst="rect">
            <a:avLst/>
          </a:prstGeom>
          <a:noFill/>
        </p:spPr>
        <p:txBody>
          <a:bodyPr wrap="none" rtlCol="0">
            <a:spAutoFit/>
          </a:bodyPr>
          <a:lstStyle/>
          <a:p>
            <a:r>
              <a:rPr lang="en-US" sz="1800" b="1" dirty="0">
                <a:solidFill>
                  <a:schemeClr val="accent2"/>
                </a:solidFill>
                <a:latin typeface="Courier New" panose="02070309020205020404" pitchFamily="49" charset="0"/>
                <a:cs typeface="Courier New" panose="02070309020205020404" pitchFamily="49" charset="0"/>
              </a:rPr>
              <a:t>m</a:t>
            </a:r>
          </a:p>
          <a:p>
            <a:r>
              <a:rPr lang="en-US" sz="1800" b="1" dirty="0">
                <a:solidFill>
                  <a:schemeClr val="accent2"/>
                </a:solidFill>
                <a:latin typeface="Courier New" panose="02070309020205020404" pitchFamily="49" charset="0"/>
                <a:cs typeface="Courier New" panose="02070309020205020404" pitchFamily="49" charset="0"/>
              </a:rPr>
              <a:t>a</a:t>
            </a:r>
          </a:p>
          <a:p>
            <a:r>
              <a:rPr lang="en-US" sz="1800" b="1" dirty="0">
                <a:solidFill>
                  <a:schemeClr val="accent2"/>
                </a:solidFill>
                <a:latin typeface="Courier New" panose="02070309020205020404" pitchFamily="49" charset="0"/>
                <a:cs typeface="Courier New" panose="02070309020205020404" pitchFamily="49" charset="0"/>
              </a:rPr>
              <a:t>p</a:t>
            </a:r>
          </a:p>
          <a:p>
            <a:r>
              <a:rPr lang="en-US" sz="1800" b="1" dirty="0">
                <a:solidFill>
                  <a:schemeClr val="accent2"/>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8918298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7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70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705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705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705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705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7059">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7059">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7059">
                                            <p:txEl>
                                              <p:pRg st="13" end="1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7059">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705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p:txBody>
          <a:bodyPr/>
          <a:lstStyle/>
          <a:p>
            <a:pPr>
              <a:defRPr/>
            </a:pPr>
            <a:fld id="{3A66668C-257B-414C-BCDF-C5609A4B6CE0}" type="slidenum">
              <a:rPr lang="en-US"/>
              <a:pPr>
                <a:defRPr/>
              </a:pPr>
              <a:t>41</a:t>
            </a:fld>
            <a:endParaRPr lang="en-US"/>
          </a:p>
        </p:txBody>
      </p:sp>
      <p:sp>
        <p:nvSpPr>
          <p:cNvPr id="54275" name="Rectangle 1026"/>
          <p:cNvSpPr>
            <a:spLocks noGrp="1" noChangeArrowheads="1"/>
          </p:cNvSpPr>
          <p:nvPr>
            <p:ph type="title"/>
          </p:nvPr>
        </p:nvSpPr>
        <p:spPr>
          <a:xfrm>
            <a:off x="762000" y="457200"/>
            <a:ext cx="8162925" cy="608013"/>
          </a:xfrm>
        </p:spPr>
        <p:txBody>
          <a:bodyPr/>
          <a:lstStyle/>
          <a:p>
            <a:pPr eaLnBrk="1" hangingPunct="1"/>
            <a:r>
              <a:rPr lang="en-US" sz="4000" dirty="0">
                <a:ea typeface="ＭＳ Ｐゴシック" pitchFamily="34" charset="-128"/>
              </a:rPr>
              <a:t>Iterators use memory efficiently</a:t>
            </a:r>
          </a:p>
        </p:txBody>
      </p:sp>
      <p:sp>
        <p:nvSpPr>
          <p:cNvPr id="557059" name="Rectangle 1027"/>
          <p:cNvSpPr>
            <a:spLocks noGrp="1" noChangeArrowheads="1"/>
          </p:cNvSpPr>
          <p:nvPr>
            <p:ph type="body" idx="1"/>
          </p:nvPr>
        </p:nvSpPr>
        <p:spPr>
          <a:xfrm>
            <a:off x="609600" y="1371600"/>
            <a:ext cx="8472925" cy="5105400"/>
          </a:xfrm>
        </p:spPr>
        <p:txBody>
          <a:bodyPr/>
          <a:lstStyle/>
          <a:p>
            <a:pPr eaLnBrk="1" hangingPunct="1">
              <a:lnSpc>
                <a:spcPct val="90000"/>
              </a:lnSpc>
              <a:spcAft>
                <a:spcPts val="600"/>
              </a:spcAft>
              <a:buFont typeface="Wingdings" pitchFamily="2" charset="2"/>
              <a:buNone/>
              <a:defRPr/>
            </a:pPr>
            <a:r>
              <a:rPr lang="en-US" sz="1800" dirty="0" err="1">
                <a:latin typeface="Arial" panose="020B0604020202020204" pitchFamily="34" charset="0"/>
                <a:ea typeface="ＭＳ Ｐゴシック" pitchFamily="-65" charset="-128"/>
                <a:cs typeface="Arial" panose="020B0604020202020204" pitchFamily="34" charset="0"/>
              </a:rPr>
              <a:t>Eg</a:t>
            </a:r>
            <a:r>
              <a:rPr lang="en-US" sz="1800" dirty="0">
                <a:latin typeface="Arial" panose="020B0604020202020204" pitchFamily="34" charset="0"/>
                <a:ea typeface="ＭＳ Ｐゴシック" pitchFamily="-65" charset="-128"/>
                <a:cs typeface="Arial" panose="020B0604020202020204" pitchFamily="34" charset="0"/>
              </a:rPr>
              <a:t>: File Objects</a:t>
            </a:r>
          </a:p>
          <a:p>
            <a:pPr eaLnBrk="1" hangingPunct="1">
              <a:lnSpc>
                <a:spcPct val="90000"/>
              </a:lnSpc>
              <a:spcAft>
                <a:spcPts val="600"/>
              </a:spcAft>
              <a:buFont typeface="Wingdings" pitchFamily="2" charset="2"/>
              <a:buNone/>
              <a:defRPr/>
            </a:pPr>
            <a:r>
              <a:rPr lang="en-US" sz="1800" dirty="0">
                <a:latin typeface="Courier New" pitchFamily="-65" charset="0"/>
                <a:ea typeface="ＭＳ Ｐゴシック" pitchFamily="-65" charset="-128"/>
              </a:rPr>
              <a:t>&gt;&gt;&gt;</a:t>
            </a:r>
            <a:r>
              <a:rPr lang="en-US" sz="1800" dirty="0">
                <a:solidFill>
                  <a:schemeClr val="folHlink"/>
                </a:solidFill>
                <a:latin typeface="Courier New" pitchFamily="-65" charset="0"/>
                <a:ea typeface="ＭＳ Ｐゴシック" pitchFamily="-65" charset="-128"/>
              </a:rPr>
              <a:t> </a:t>
            </a:r>
            <a:r>
              <a:rPr lang="en-US" sz="1800" kern="1200" dirty="0">
                <a:latin typeface="Courier New" pitchFamily="-65" charset="0"/>
                <a:ea typeface="ＭＳ Ｐゴシック" pitchFamily="-65" charset="-128"/>
              </a:rPr>
              <a:t>for line in open(“</a:t>
            </a:r>
            <a:r>
              <a:rPr lang="en-US" sz="1800" kern="1200" dirty="0" err="1">
                <a:latin typeface="Courier New" pitchFamily="-65" charset="0"/>
                <a:ea typeface="ＭＳ Ｐゴシック" pitchFamily="-65" charset="-128"/>
              </a:rPr>
              <a:t>script.py</a:t>
            </a:r>
            <a:r>
              <a:rPr lang="en-US" sz="1800" kern="1200" dirty="0">
                <a:latin typeface="Courier New" pitchFamily="-65" charset="0"/>
                <a:ea typeface="ＭＳ Ｐゴシック" pitchFamily="-65" charset="-128"/>
              </a:rPr>
              <a:t>”): 	# returns iterator</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     print(</a:t>
            </a:r>
            <a:r>
              <a:rPr lang="en-US" sz="1800" kern="1200" dirty="0" err="1">
                <a:latin typeface="Courier New" pitchFamily="-65" charset="0"/>
                <a:ea typeface="ＭＳ Ｐゴシック" pitchFamily="-65" charset="-128"/>
              </a:rPr>
              <a:t>line.upper</a:t>
            </a:r>
            <a:r>
              <a:rPr lang="en-US" sz="1800" kern="1200" dirty="0">
                <a:latin typeface="Courier New" pitchFamily="-65" charset="0"/>
                <a:ea typeface="ＭＳ Ｐゴシック" pitchFamily="-65" charset="-128"/>
              </a:rPr>
              <a:t>())</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IMPORT SYS</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PRINT(SYS.PATH)</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X = 2</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PRINT(2 ** 3)</a:t>
            </a:r>
          </a:p>
          <a:p>
            <a:pPr eaLnBrk="1" hangingPunct="1">
              <a:lnSpc>
                <a:spcPct val="90000"/>
              </a:lnSpc>
              <a:buFont typeface="Wingdings" pitchFamily="2" charset="2"/>
              <a:buNone/>
              <a:defRPr/>
            </a:pPr>
            <a:endParaRPr lang="en-US" sz="1800" dirty="0">
              <a:solidFill>
                <a:schemeClr val="folHlink"/>
              </a:solidFill>
              <a:latin typeface="Courier New" pitchFamily="-65" charset="0"/>
              <a:ea typeface="ＭＳ Ｐゴシック" pitchFamily="-65" charset="-128"/>
            </a:endParaRPr>
          </a:p>
          <a:p>
            <a:pPr eaLnBrk="1" hangingPunct="1">
              <a:lnSpc>
                <a:spcPct val="90000"/>
              </a:lnSpc>
              <a:buFont typeface="Wingdings" pitchFamily="2" charset="2"/>
              <a:buNone/>
              <a:defRPr/>
            </a:pPr>
            <a:r>
              <a:rPr lang="en-US" sz="1800" dirty="0">
                <a:solidFill>
                  <a:srgbClr val="FF0000"/>
                </a:solidFill>
                <a:latin typeface="Arial" panose="020B0604020202020204" pitchFamily="34" charset="0"/>
                <a:ea typeface="ＭＳ Ｐゴシック" pitchFamily="-65" charset="-128"/>
                <a:cs typeface="Arial" panose="020B0604020202020204" pitchFamily="34" charset="0"/>
              </a:rPr>
              <a:t>instead of</a:t>
            </a:r>
          </a:p>
          <a:p>
            <a:pPr eaLnBrk="1" hangingPunct="1">
              <a:lnSpc>
                <a:spcPct val="90000"/>
              </a:lnSpc>
              <a:spcAft>
                <a:spcPts val="600"/>
              </a:spcAft>
              <a:buFont typeface="Wingdings" pitchFamily="2" charset="2"/>
              <a:buNone/>
              <a:defRPr/>
            </a:pPr>
            <a:r>
              <a:rPr lang="en-US" sz="1800" dirty="0">
                <a:latin typeface="Courier New" pitchFamily="-65" charset="0"/>
                <a:ea typeface="ＭＳ Ｐゴシック" pitchFamily="-65" charset="-128"/>
              </a:rPr>
              <a:t>&gt;&gt;&gt; </a:t>
            </a:r>
            <a:r>
              <a:rPr lang="en-US" sz="1800" kern="1200" dirty="0">
                <a:latin typeface="Courier New" pitchFamily="-65" charset="0"/>
                <a:ea typeface="ＭＳ Ｐゴシック" pitchFamily="-65" charset="-128"/>
              </a:rPr>
              <a:t>for line in open(“</a:t>
            </a:r>
            <a:r>
              <a:rPr lang="en-US" sz="1800" kern="1200" dirty="0" err="1">
                <a:latin typeface="Courier New" pitchFamily="-65" charset="0"/>
                <a:ea typeface="ＭＳ Ｐゴシック" pitchFamily="-65" charset="-128"/>
              </a:rPr>
              <a:t>script.py</a:t>
            </a:r>
            <a:r>
              <a:rPr lang="en-US" sz="1800" kern="1200" dirty="0">
                <a:latin typeface="Courier New" pitchFamily="-65" charset="0"/>
                <a:ea typeface="ＭＳ Ｐゴシック" pitchFamily="-65" charset="-128"/>
              </a:rPr>
              <a:t>”).</a:t>
            </a:r>
            <a:r>
              <a:rPr lang="en-US" sz="1800" kern="1200" dirty="0" err="1">
                <a:latin typeface="Courier New" pitchFamily="-65" charset="0"/>
                <a:ea typeface="ＭＳ Ｐゴシック" pitchFamily="-65" charset="-128"/>
              </a:rPr>
              <a:t>readlines</a:t>
            </a:r>
            <a:r>
              <a:rPr lang="en-US" sz="1800" kern="1200" dirty="0">
                <a:latin typeface="Courier New" pitchFamily="-65" charset="0"/>
                <a:ea typeface="ＭＳ Ｐゴシック" pitchFamily="-65" charset="-128"/>
              </a:rPr>
              <a:t>(): #returns list </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     print(</a:t>
            </a:r>
            <a:r>
              <a:rPr lang="en-US" sz="1800" kern="1200" dirty="0" err="1">
                <a:latin typeface="Courier New" pitchFamily="-65" charset="0"/>
                <a:ea typeface="ＭＳ Ｐゴシック" pitchFamily="-65" charset="-128"/>
              </a:rPr>
              <a:t>line.upper</a:t>
            </a:r>
            <a:r>
              <a:rPr lang="en-US" sz="1800" kern="1200" dirty="0">
                <a:latin typeface="Courier New" pitchFamily="-65" charset="0"/>
                <a:ea typeface="ＭＳ Ｐゴシック" pitchFamily="-65" charset="-128"/>
              </a:rPr>
              <a:t>())</a:t>
            </a:r>
          </a:p>
          <a:p>
            <a:pPr eaLnBrk="1" hangingPunct="1">
              <a:lnSpc>
                <a:spcPct val="90000"/>
              </a:lnSpc>
              <a:buFont typeface="Wingdings" pitchFamily="2" charset="2"/>
              <a:buNone/>
              <a:defRPr/>
            </a:pPr>
            <a:r>
              <a:rPr lang="en-US" sz="1800" dirty="0">
                <a:latin typeface="Courier New" pitchFamily="-65" charset="0"/>
                <a:ea typeface="ＭＳ Ｐゴシック" pitchFamily="-65" charset="-128"/>
              </a:rPr>
              <a:t>...</a:t>
            </a:r>
            <a:endParaRPr lang="en-US" sz="1800" dirty="0">
              <a:solidFill>
                <a:schemeClr val="folHlink"/>
              </a:solidFill>
              <a:latin typeface="Courier New" pitchFamily="-65" charset="0"/>
              <a:ea typeface="ＭＳ Ｐゴシック" pitchFamily="-65"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3591624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584200" y="1943100"/>
            <a:ext cx="3606800" cy="1612900"/>
          </a:xfrm>
        </p:spPr>
        <p:txBody>
          <a:bodyPr/>
          <a:lstStyle/>
          <a:p>
            <a:r>
              <a:rPr lang="en-US"/>
              <a:t>Generators</a:t>
            </a:r>
          </a:p>
        </p:txBody>
      </p:sp>
      <p:pic>
        <p:nvPicPr>
          <p:cNvPr id="4" name="Picture 3">
            <a:extLst>
              <a:ext uri="{FF2B5EF4-FFF2-40B4-BE49-F238E27FC236}">
                <a16:creationId xmlns:a16="http://schemas.microsoft.com/office/drawing/2014/main" xmlns="" id="{5042A929-B698-9646-8036-313432E7B58B}"/>
              </a:ext>
            </a:extLst>
          </p:cNvPr>
          <p:cNvPicPr>
            <a:picLocks noChangeAspect="1"/>
          </p:cNvPicPr>
          <p:nvPr/>
        </p:nvPicPr>
        <p:blipFill>
          <a:blip r:embed="rId3">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1219200" y="3733800"/>
            <a:ext cx="1271270" cy="2095500"/>
          </a:xfrm>
          <a:prstGeom prst="rect">
            <a:avLst/>
          </a:prstGeom>
        </p:spPr>
      </p:pic>
      <p:pic>
        <p:nvPicPr>
          <p:cNvPr id="2" name="Picture 1"/>
          <p:cNvPicPr>
            <a:picLocks noChangeAspect="1"/>
          </p:cNvPicPr>
          <p:nvPr/>
        </p:nvPicPr>
        <p:blipFill>
          <a:blip r:embed="rId4"/>
          <a:stretch>
            <a:fillRect/>
          </a:stretch>
        </p:blipFill>
        <p:spPr>
          <a:xfrm>
            <a:off x="2667000" y="3556000"/>
            <a:ext cx="1334282" cy="1177965"/>
          </a:xfrm>
          <a:prstGeom prst="rect">
            <a:avLst/>
          </a:prstGeom>
        </p:spPr>
      </p:pic>
    </p:spTree>
    <p:extLst>
      <p:ext uri="{BB962C8B-B14F-4D97-AF65-F5344CB8AC3E}">
        <p14:creationId xmlns:p14="http://schemas.microsoft.com/office/powerpoint/2010/main" val="119983722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43</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 using </a:t>
            </a:r>
            <a:r>
              <a:rPr lang="en-US" dirty="0">
                <a:latin typeface="Courier" pitchFamily="2" charset="0"/>
                <a:ea typeface="ＭＳ Ｐゴシック" pitchFamily="34" charset="-128"/>
              </a:rPr>
              <a:t>yield</a:t>
            </a:r>
          </a:p>
        </p:txBody>
      </p:sp>
      <p:sp>
        <p:nvSpPr>
          <p:cNvPr id="56324" name="Rectangle 1027"/>
          <p:cNvSpPr>
            <a:spLocks noGrp="1" noChangeArrowheads="1"/>
          </p:cNvSpPr>
          <p:nvPr>
            <p:ph type="body" idx="1"/>
          </p:nvPr>
        </p:nvSpPr>
        <p:spPr>
          <a:xfrm>
            <a:off x="912813" y="1143000"/>
            <a:ext cx="8110537" cy="4953000"/>
          </a:xfrm>
        </p:spPr>
        <p:txBody>
          <a:bodyPr/>
          <a:lstStyle/>
          <a:p>
            <a:pPr eaLnBrk="1" hangingPunct="1">
              <a:lnSpc>
                <a:spcPct val="90000"/>
              </a:lnSpc>
            </a:pPr>
            <a:r>
              <a:rPr lang="en-US" dirty="0">
                <a:ea typeface="ＭＳ Ｐゴシック" pitchFamily="34" charset="-128"/>
              </a:rPr>
              <a:t>Generators are iterators (with </a:t>
            </a:r>
            <a:r>
              <a:rPr lang="en-US" dirty="0">
                <a:latin typeface="Courier" pitchFamily="2" charset="0"/>
                <a:ea typeface="ＭＳ Ｐゴシック" pitchFamily="34" charset="-128"/>
              </a:rPr>
              <a:t>__next()__ </a:t>
            </a:r>
            <a:r>
              <a:rPr lang="en-US" dirty="0">
                <a:ea typeface="ＭＳ Ｐゴシック" pitchFamily="34" charset="-128"/>
              </a:rPr>
              <a:t>method)</a:t>
            </a:r>
          </a:p>
          <a:p>
            <a:pPr eaLnBrk="1" hangingPunct="1">
              <a:lnSpc>
                <a:spcPct val="90000"/>
              </a:lnSpc>
            </a:pPr>
            <a:r>
              <a:rPr lang="en-US" dirty="0">
                <a:ea typeface="ＭＳ Ｐゴシック" pitchFamily="34" charset="-128"/>
              </a:rPr>
              <a:t>Creating Generators: </a:t>
            </a:r>
            <a:r>
              <a:rPr lang="en-US" dirty="0">
                <a:latin typeface="Courier New" charset="0"/>
                <a:ea typeface="Courier New" charset="0"/>
                <a:cs typeface="Courier New" charset="0"/>
              </a:rPr>
              <a:t>yield</a:t>
            </a:r>
          </a:p>
          <a:p>
            <a:pPr lvl="1" eaLnBrk="1" hangingPunct="1">
              <a:lnSpc>
                <a:spcPct val="90000"/>
              </a:lnSpc>
            </a:pPr>
            <a:r>
              <a:rPr lang="en-US" dirty="0">
                <a:ea typeface="ＭＳ Ｐゴシック" pitchFamily="34" charset="-128"/>
              </a:rPr>
              <a:t>Functions that contain the </a:t>
            </a:r>
            <a:r>
              <a:rPr lang="en-US" b="1" dirty="0">
                <a:latin typeface="Courier New" charset="0"/>
                <a:ea typeface="Courier New" charset="0"/>
                <a:cs typeface="Courier New" charset="0"/>
              </a:rPr>
              <a:t>yield</a:t>
            </a:r>
            <a:r>
              <a:rPr lang="en-US" dirty="0">
                <a:ea typeface="ＭＳ Ｐゴシック" pitchFamily="34" charset="-128"/>
              </a:rPr>
              <a:t> keyword </a:t>
            </a:r>
            <a:r>
              <a:rPr lang="en-US" b="1" i="1" dirty="0">
                <a:solidFill>
                  <a:srgbClr val="FF0000"/>
                </a:solidFill>
                <a:ea typeface="ＭＳ Ｐゴシック" pitchFamily="34" charset="-128"/>
              </a:rPr>
              <a:t>automatically</a:t>
            </a:r>
            <a:r>
              <a:rPr lang="en-US" dirty="0">
                <a:ea typeface="ＭＳ Ｐゴシック" pitchFamily="34" charset="-128"/>
              </a:rPr>
              <a:t> return a generator when called</a:t>
            </a:r>
          </a:p>
          <a:p>
            <a:pPr marL="0" indent="0" eaLnBrk="1" hangingPunct="1">
              <a:lnSpc>
                <a:spcPct val="90000"/>
              </a:lnSpc>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def</a:t>
            </a:r>
            <a:r>
              <a:rPr lang="en-US" sz="1800" dirty="0">
                <a:latin typeface="Courier New" charset="0"/>
                <a:ea typeface="Courier New" charset="0"/>
                <a:cs typeface="Courier New" charset="0"/>
              </a:rPr>
              <a:t> f(n):</a:t>
            </a:r>
          </a:p>
          <a:p>
            <a:pPr marL="0" indent="0" eaLnBrk="1" hangingPunct="1">
              <a:lnSpc>
                <a:spcPct val="90000"/>
              </a:lnSpc>
              <a:buNone/>
            </a:pPr>
            <a:r>
              <a:rPr lang="en-US" sz="1800" dirty="0">
                <a:latin typeface="Courier New" charset="0"/>
                <a:ea typeface="Courier New" charset="0"/>
                <a:cs typeface="Courier New" charset="0"/>
              </a:rPr>
              <a:t>...   yield n</a:t>
            </a:r>
          </a:p>
          <a:p>
            <a:pPr marL="0" indent="0" eaLnBrk="1" hangingPunct="1">
              <a:lnSpc>
                <a:spcPct val="90000"/>
              </a:lnSpc>
              <a:buNone/>
            </a:pPr>
            <a:r>
              <a:rPr lang="en-US" sz="1800" dirty="0">
                <a:latin typeface="Courier New" charset="0"/>
                <a:ea typeface="Courier New" charset="0"/>
                <a:cs typeface="Courier New" charset="0"/>
              </a:rPr>
              <a:t>...   yield n+1</a:t>
            </a:r>
          </a:p>
          <a:p>
            <a:pPr marL="0" indent="0" eaLnBrk="1" hangingPunct="1">
              <a:lnSpc>
                <a:spcPct val="90000"/>
              </a:lnSpc>
              <a:buNone/>
            </a:pPr>
            <a:r>
              <a:rPr lang="en-US" sz="1800" dirty="0">
                <a:latin typeface="Courier New" charset="0"/>
                <a:ea typeface="Courier New" charset="0"/>
                <a:cs typeface="Courier New" charset="0"/>
              </a:rPr>
              <a:t>...</a:t>
            </a:r>
          </a:p>
          <a:p>
            <a:pPr marL="0" indent="0" eaLnBrk="1" hangingPunct="1">
              <a:lnSpc>
                <a:spcPct val="90000"/>
              </a:lnSpc>
              <a:buNone/>
            </a:pPr>
            <a:r>
              <a:rPr lang="en-US" sz="1800" dirty="0">
                <a:latin typeface="Courier New" charset="0"/>
                <a:ea typeface="Courier New" charset="0"/>
                <a:cs typeface="Courier New" charset="0"/>
              </a:rPr>
              <a:t>&gt;&gt;&gt;</a:t>
            </a:r>
          </a:p>
          <a:p>
            <a:pPr marL="0" indent="0" eaLnBrk="1" hangingPunct="1">
              <a:lnSpc>
                <a:spcPct val="90000"/>
              </a:lnSpc>
              <a:buNone/>
            </a:pPr>
            <a:r>
              <a:rPr lang="en-US" sz="1800" dirty="0">
                <a:latin typeface="Courier New" charset="0"/>
                <a:ea typeface="Courier New" charset="0"/>
                <a:cs typeface="Courier New" charset="0"/>
              </a:rPr>
              <a:t>&gt;&gt;&gt; type(f)</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&lt;class 'function'&gt;</a:t>
            </a:r>
          </a:p>
          <a:p>
            <a:pPr marL="0" indent="0" eaLnBrk="1" hangingPunct="1">
              <a:lnSpc>
                <a:spcPct val="90000"/>
              </a:lnSpc>
              <a:buNone/>
            </a:pPr>
            <a:r>
              <a:rPr lang="en-US" sz="1800" dirty="0">
                <a:latin typeface="Courier New" charset="0"/>
                <a:ea typeface="Courier New" charset="0"/>
                <a:cs typeface="Courier New" charset="0"/>
              </a:rPr>
              <a:t>&gt;&gt;&gt; type(f(5))</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&lt;class 'generator'&gt;</a:t>
            </a:r>
          </a:p>
          <a:p>
            <a:pPr marL="0" indent="0" eaLnBrk="1" hangingPunct="1">
              <a:lnSpc>
                <a:spcPct val="90000"/>
              </a:lnSpc>
              <a:buNone/>
            </a:pPr>
            <a:r>
              <a:rPr lang="en-US" sz="1800" dirty="0">
                <a:latin typeface="Courier New" charset="0"/>
                <a:ea typeface="Courier New" charset="0"/>
                <a:cs typeface="Courier New" charset="0"/>
              </a:rPr>
              <a:t>&gt;&gt;&gt; [i for i in f(6)]</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[6, 7]</a:t>
            </a:r>
          </a:p>
          <a:p>
            <a:pPr eaLnBrk="1" hangingPunct="1">
              <a:lnSpc>
                <a:spcPct val="90000"/>
              </a:lnSpc>
              <a:buFont typeface="Wingdings" pitchFamily="2" charset="2"/>
              <a:buNone/>
            </a:pPr>
            <a:endParaRPr lang="en-US" sz="2000" dirty="0">
              <a:latin typeface="Courier New" pitchFamily="49" charset="0"/>
              <a:ea typeface="ＭＳ Ｐゴシック" pitchFamily="34" charset="-128"/>
            </a:endParaRPr>
          </a:p>
          <a:p>
            <a:pPr eaLnBrk="1" hangingPunct="1">
              <a:lnSpc>
                <a:spcPct val="90000"/>
              </a:lnSpc>
              <a:buFont typeface="Wingdings" pitchFamily="2" charset="2"/>
              <a:buNone/>
            </a:pPr>
            <a:r>
              <a:rPr lang="en-US" sz="2000" dirty="0">
                <a:latin typeface="Courier New" pitchFamily="49" charset="0"/>
                <a:ea typeface="ＭＳ Ｐゴシック" pitchFamily="34" charset="-128"/>
              </a:rPr>
              <a:t>	</a:t>
            </a:r>
          </a:p>
          <a:p>
            <a:pPr eaLnBrk="1" hangingPunct="1">
              <a:lnSpc>
                <a:spcPct val="90000"/>
              </a:lnSpc>
            </a:pP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5380237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44</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 What does </a:t>
            </a:r>
            <a:r>
              <a:rPr lang="en-US" dirty="0">
                <a:latin typeface="Courier New" panose="02070309020205020404" pitchFamily="49" charset="0"/>
                <a:ea typeface="ＭＳ Ｐゴシック" pitchFamily="34" charset="-128"/>
                <a:cs typeface="Courier New" panose="02070309020205020404" pitchFamily="49" charset="0"/>
              </a:rPr>
              <a:t>yield</a:t>
            </a:r>
            <a:r>
              <a:rPr lang="en-US" dirty="0">
                <a:ea typeface="ＭＳ Ｐゴシック" pitchFamily="34" charset="-128"/>
              </a:rPr>
              <a:t> do?</a:t>
            </a:r>
          </a:p>
        </p:txBody>
      </p:sp>
      <p:sp>
        <p:nvSpPr>
          <p:cNvPr id="56324" name="Rectangle 1027"/>
          <p:cNvSpPr>
            <a:spLocks noGrp="1" noChangeArrowheads="1"/>
          </p:cNvSpPr>
          <p:nvPr>
            <p:ph type="body" idx="1"/>
          </p:nvPr>
        </p:nvSpPr>
        <p:spPr>
          <a:xfrm>
            <a:off x="912813" y="1143000"/>
            <a:ext cx="7392987" cy="4953000"/>
          </a:xfrm>
        </p:spPr>
        <p:txBody>
          <a:bodyPr/>
          <a:lstStyle/>
          <a:p>
            <a:pPr eaLnBrk="1" hangingPunct="1">
              <a:lnSpc>
                <a:spcPct val="90000"/>
              </a:lnSpc>
            </a:pPr>
            <a:r>
              <a:rPr lang="en-US" dirty="0"/>
              <a:t>Each time we call the __</a:t>
            </a:r>
            <a:r>
              <a:rPr lang="en-US" dirty="0">
                <a:latin typeface="Courier New" panose="02070309020205020404" pitchFamily="49" charset="0"/>
                <a:cs typeface="Courier New" panose="02070309020205020404" pitchFamily="49" charset="0"/>
              </a:rPr>
              <a:t>next__</a:t>
            </a:r>
            <a:r>
              <a:rPr lang="en-US" dirty="0"/>
              <a:t> method of the generator, the method runs until it encounters a </a:t>
            </a:r>
            <a:r>
              <a:rPr lang="en-US" dirty="0">
                <a:latin typeface="Courier New" panose="02070309020205020404" pitchFamily="49" charset="0"/>
                <a:cs typeface="Courier New" panose="02070309020205020404" pitchFamily="49" charset="0"/>
              </a:rPr>
              <a:t>yield</a:t>
            </a:r>
            <a:r>
              <a:rPr lang="en-US" dirty="0"/>
              <a:t> statement, and then it stops and returns the value that was yielded. Next time, it resumes where it left off. </a:t>
            </a:r>
            <a:endParaRPr lang="en-US" dirty="0">
              <a:ea typeface="ＭＳ Ｐゴシック" pitchFamily="34" charset="-128"/>
            </a:endParaRP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gen = f(5) # no need to say f(5).__</a:t>
            </a:r>
            <a:r>
              <a:rPr lang="en-US" sz="1800" dirty="0" err="1">
                <a:latin typeface="Courier New" panose="02070309020205020404" pitchFamily="49" charset="0"/>
                <a:ea typeface="Courier New" charset="0"/>
                <a:cs typeface="Courier New" panose="02070309020205020404" pitchFamily="49" charset="0"/>
              </a:rPr>
              <a:t>iter</a:t>
            </a:r>
            <a:r>
              <a:rPr lang="en-US" sz="1800"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gen</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&lt;generator object f at 0x1008cc9b0&gt;</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gen.__next</a:t>
            </a:r>
            <a:r>
              <a:rPr lang="en-US" sz="1800"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5</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next(gen)</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6</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gen.__next</a:t>
            </a:r>
            <a:r>
              <a:rPr lang="en-US" sz="1800" dirty="0">
                <a:latin typeface="Courier New" panose="02070309020205020404" pitchFamily="49" charset="0"/>
                <a:ea typeface="Courier New" charset="0"/>
                <a:cs typeface="Courier New" panose="02070309020205020404" pitchFamily="49" charset="0"/>
              </a:rPr>
              <a:t>__() </a:t>
            </a:r>
          </a:p>
          <a:p>
            <a:pPr marL="0" indent="0">
              <a:buNone/>
            </a:pPr>
            <a:r>
              <a:rPr lang="en-US" sz="1800" dirty="0">
                <a:solidFill>
                  <a:schemeClr val="accent2"/>
                </a:solidFill>
                <a:latin typeface="Courier New" panose="02070309020205020404" pitchFamily="49" charset="0"/>
                <a:cs typeface="Courier New" panose="02070309020205020404" pitchFamily="49" charset="0"/>
              </a:rPr>
              <a:t>Traceback (most recent call last):</a:t>
            </a:r>
          </a:p>
          <a:p>
            <a:pPr marL="0" indent="0">
              <a:buNone/>
            </a:pPr>
            <a:r>
              <a:rPr lang="en-US" sz="1800" dirty="0">
                <a:solidFill>
                  <a:schemeClr val="accent2"/>
                </a:solidFill>
                <a:latin typeface="Courier New" panose="02070309020205020404" pitchFamily="49" charset="0"/>
                <a:cs typeface="Courier New" panose="02070309020205020404" pitchFamily="49" charset="0"/>
              </a:rPr>
              <a:t>  File "&lt;stdin&gt;", line 1, in &lt;module&gt;</a:t>
            </a:r>
          </a:p>
          <a:p>
            <a:pPr marL="0" indent="0">
              <a:buNone/>
            </a:pPr>
            <a:r>
              <a:rPr lang="en-US" sz="1800" dirty="0" err="1">
                <a:solidFill>
                  <a:schemeClr val="accent2"/>
                </a:solidFill>
                <a:latin typeface="Courier New" panose="02070309020205020404" pitchFamily="49" charset="0"/>
                <a:cs typeface="Courier New" panose="02070309020205020404" pitchFamily="49" charset="0"/>
              </a:rPr>
              <a:t>StopIteration</a:t>
            </a:r>
            <a:endParaRPr lang="en-US" sz="1800" dirty="0">
              <a:solidFill>
                <a:schemeClr val="accent2"/>
              </a:solidFill>
              <a:latin typeface="Courier New" panose="02070309020205020404" pitchFamily="49" charset="0"/>
              <a:cs typeface="Courier New" panose="02070309020205020404" pitchFamily="49" charset="0"/>
            </a:endParaRPr>
          </a:p>
        </p:txBody>
      </p:sp>
      <p:sp>
        <p:nvSpPr>
          <p:cNvPr id="7" name="Date Placeholder 6"/>
          <p:cNvSpPr>
            <a:spLocks noGrp="1"/>
          </p:cNvSpPr>
          <p:nvPr>
            <p:ph type="dt" sz="quarter" idx="10"/>
          </p:nvPr>
        </p:nvSpPr>
        <p:spPr/>
        <p:txBody>
          <a:bodyPr/>
          <a:lstStyle/>
          <a:p>
            <a:pPr>
              <a:defRPr/>
            </a:pPr>
            <a:r>
              <a:rPr lang="en-US" dirty="0"/>
              <a:t>CIS 421/521 - </a:t>
            </a:r>
            <a:r>
              <a:rPr lang="en-US"/>
              <a:t>Fall </a:t>
            </a:r>
            <a:r>
              <a:rPr lang="is-IS" smtClean="0"/>
              <a:t>2019</a:t>
            </a:r>
            <a:endParaRPr lang="en-US" dirty="0"/>
          </a:p>
        </p:txBody>
      </p:sp>
    </p:spTree>
    <p:extLst>
      <p:ext uri="{BB962C8B-B14F-4D97-AF65-F5344CB8AC3E}">
        <p14:creationId xmlns:p14="http://schemas.microsoft.com/office/powerpoint/2010/main" val="123866147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45</a:t>
            </a:fld>
            <a:endParaRPr lang="en-US" dirty="0"/>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a:t>
            </a:r>
          </a:p>
        </p:txBody>
      </p:sp>
      <p:sp>
        <p:nvSpPr>
          <p:cNvPr id="56324" name="Rectangle 1027"/>
          <p:cNvSpPr>
            <a:spLocks noGrp="1" noChangeArrowheads="1"/>
          </p:cNvSpPr>
          <p:nvPr>
            <p:ph type="body" idx="1"/>
          </p:nvPr>
        </p:nvSpPr>
        <p:spPr>
          <a:xfrm>
            <a:off x="912813" y="1143000"/>
            <a:ext cx="7545387" cy="4953000"/>
          </a:xfrm>
        </p:spPr>
        <p:txBody>
          <a:bodyPr/>
          <a:lstStyle/>
          <a:p>
            <a:pPr eaLnBrk="1" hangingPunct="1">
              <a:lnSpc>
                <a:spcPct val="90000"/>
              </a:lnSpc>
            </a:pPr>
            <a:r>
              <a:rPr lang="en-US" dirty="0" err="1">
                <a:latin typeface="Courier New" panose="02070309020205020404" pitchFamily="49" charset="0"/>
                <a:ea typeface="ＭＳ Ｐゴシック" pitchFamily="34" charset="-128"/>
                <a:cs typeface="Courier New" panose="02070309020205020404" pitchFamily="49" charset="0"/>
              </a:rPr>
              <a:t>xrange</a:t>
            </a:r>
            <a:r>
              <a:rPr lang="en-US"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vs </a:t>
            </a:r>
            <a:r>
              <a:rPr lang="en-US"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cs typeface="Courier New" panose="02070309020205020404" pitchFamily="49" charset="0"/>
              </a:rPr>
              <a:t>in Python 2</a:t>
            </a:r>
          </a:p>
          <a:p>
            <a:pPr lvl="1" eaLnBrk="1" hangingPunct="1">
              <a:lnSpc>
                <a:spcPct val="90000"/>
              </a:lnSpc>
            </a:pP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dirty="0">
                <a:ea typeface="ＭＳ Ｐゴシック" pitchFamily="34" charset="-128"/>
              </a:rPr>
              <a:t> acts like a generator</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rPr>
              <a:t>keeps all n values in memory before starting a loop </a:t>
            </a:r>
            <a:r>
              <a:rPr lang="en-US" i="1" dirty="0">
                <a:ea typeface="ＭＳ Ｐゴシック" pitchFamily="34" charset="-128"/>
              </a:rPr>
              <a:t>even if n is huge</a:t>
            </a:r>
            <a:r>
              <a:rPr lang="en-US" dirty="0">
                <a:ea typeface="ＭＳ Ｐゴシック" pitchFamily="34" charset="-128"/>
              </a:rPr>
              <a:t>: </a:t>
            </a:r>
            <a:r>
              <a:rPr lang="en-US" b="1" dirty="0">
                <a:latin typeface="Courier New" panose="02070309020205020404" pitchFamily="49" charset="0"/>
                <a:ea typeface="ＭＳ Ｐゴシック" pitchFamily="34" charset="-128"/>
                <a:cs typeface="Courier New" panose="02070309020205020404" pitchFamily="49" charset="0"/>
              </a:rPr>
              <a:t>for k in range(n)</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sum(</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much faster than </a:t>
            </a:r>
            <a:r>
              <a:rPr lang="en-US" b="1" dirty="0">
                <a:latin typeface="Courier New" panose="02070309020205020404" pitchFamily="49" charset="0"/>
                <a:ea typeface="ＭＳ Ｐゴシック" pitchFamily="34" charset="-128"/>
                <a:cs typeface="Courier New" panose="02070309020205020404" pitchFamily="49" charset="0"/>
              </a:rPr>
              <a:t>sum(range(n))</a:t>
            </a:r>
            <a:r>
              <a:rPr lang="en-US" dirty="0">
                <a:ea typeface="ＭＳ Ｐゴシック" pitchFamily="34" charset="-128"/>
              </a:rPr>
              <a:t>for large </a:t>
            </a:r>
            <a:r>
              <a:rPr lang="en-US" b="1" dirty="0">
                <a:latin typeface="Courier" pitchFamily="2" charset="0"/>
                <a:ea typeface="ＭＳ Ｐゴシック" pitchFamily="34" charset="-128"/>
              </a:rPr>
              <a:t>n</a:t>
            </a:r>
          </a:p>
          <a:p>
            <a:pPr marL="457200" lvl="1" indent="0" eaLnBrk="1" hangingPunct="1">
              <a:lnSpc>
                <a:spcPct val="90000"/>
              </a:lnSpc>
              <a:buNone/>
            </a:pPr>
            <a:endParaRPr lang="en-US" dirty="0">
              <a:ea typeface="ＭＳ Ｐゴシック" pitchFamily="34" charset="-128"/>
              <a:cs typeface="Courier New" panose="02070309020205020404" pitchFamily="49" charset="0"/>
            </a:endParaRPr>
          </a:p>
          <a:p>
            <a:pPr eaLnBrk="1" hangingPunct="1">
              <a:lnSpc>
                <a:spcPct val="90000"/>
              </a:lnSpc>
            </a:pPr>
            <a:r>
              <a:rPr lang="en-US" dirty="0">
                <a:ea typeface="ＭＳ Ｐゴシック" pitchFamily="34" charset="-128"/>
              </a:rPr>
              <a:t>In Python 3</a:t>
            </a:r>
          </a:p>
          <a:p>
            <a:pPr lvl="1" eaLnBrk="1" hangingPunct="1">
              <a:lnSpc>
                <a:spcPct val="90000"/>
              </a:lnSpc>
            </a:pP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is removed </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rPr>
              <a:t>acts similar to the old </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p>
          <a:p>
            <a:pPr lvl="1" eaLnBrk="1" hangingPunct="1">
              <a:lnSpc>
                <a:spcPct val="90000"/>
              </a:lnSpc>
            </a:pPr>
            <a:r>
              <a:rPr lang="en-US" dirty="0">
                <a:latin typeface="Arial" panose="020B0604020202020204" pitchFamily="34" charset="0"/>
                <a:ea typeface="ＭＳ Ｐゴシック" pitchFamily="34" charset="-128"/>
                <a:cs typeface="Arial" panose="020B0604020202020204" pitchFamily="34" charset="0"/>
              </a:rPr>
              <a:t>Can use list() to get similar behavior as in Python 2</a:t>
            </a:r>
          </a:p>
          <a:p>
            <a:pPr lvl="1" eaLnBrk="1" hangingPunct="1">
              <a:lnSpc>
                <a:spcPct val="90000"/>
              </a:lnSpc>
            </a:pPr>
            <a:r>
              <a:rPr lang="en-US" dirty="0">
                <a:ea typeface="ＭＳ Ｐゴシック" pitchFamily="34" charset="-128"/>
                <a:hlinkClick r:id="rId3"/>
              </a:rPr>
              <a:t>Python 3’s range is more powerful than Python 2’s xrange</a:t>
            </a: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2182629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46</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a:t>
            </a:r>
          </a:p>
        </p:txBody>
      </p:sp>
      <p:sp>
        <p:nvSpPr>
          <p:cNvPr id="56324" name="Rectangle 1027"/>
          <p:cNvSpPr>
            <a:spLocks noGrp="1" noChangeArrowheads="1"/>
          </p:cNvSpPr>
          <p:nvPr>
            <p:ph type="body" idx="1"/>
          </p:nvPr>
        </p:nvSpPr>
        <p:spPr>
          <a:xfrm>
            <a:off x="912813" y="1143000"/>
            <a:ext cx="8231187" cy="4953000"/>
          </a:xfrm>
        </p:spPr>
        <p:txBody>
          <a:bodyPr/>
          <a:lstStyle/>
          <a:p>
            <a:pPr eaLnBrk="1" hangingPunct="1">
              <a:lnSpc>
                <a:spcPct val="90000"/>
              </a:lnSpc>
            </a:pPr>
            <a:r>
              <a:rPr lang="en-US" dirty="0">
                <a:ea typeface="ＭＳ Ｐゴシック" pitchFamily="34" charset="-128"/>
              </a:rPr>
              <a:t>Benefits of using generators</a:t>
            </a:r>
          </a:p>
          <a:p>
            <a:pPr lvl="1" eaLnBrk="1" hangingPunct="1">
              <a:lnSpc>
                <a:spcPct val="90000"/>
              </a:lnSpc>
            </a:pPr>
            <a:r>
              <a:rPr lang="en-US" dirty="0">
                <a:ea typeface="ＭＳ Ｐゴシック" pitchFamily="34" charset="-128"/>
              </a:rPr>
              <a:t>Less code than writing a standard iterator</a:t>
            </a:r>
          </a:p>
          <a:p>
            <a:pPr lvl="1" eaLnBrk="1" hangingPunct="1">
              <a:lnSpc>
                <a:spcPct val="90000"/>
              </a:lnSpc>
            </a:pPr>
            <a:r>
              <a:rPr lang="en-US" dirty="0">
                <a:ea typeface="ＭＳ Ｐゴシック" pitchFamily="34" charset="-128"/>
              </a:rPr>
              <a:t>Maintains local state automatically</a:t>
            </a:r>
          </a:p>
          <a:p>
            <a:pPr lvl="1" eaLnBrk="1" hangingPunct="1">
              <a:lnSpc>
                <a:spcPct val="90000"/>
              </a:lnSpc>
            </a:pPr>
            <a:r>
              <a:rPr lang="en-US" dirty="0"/>
              <a:t>Values are computed one at a time, as they’re needed </a:t>
            </a:r>
          </a:p>
          <a:p>
            <a:pPr lvl="1" eaLnBrk="1" hangingPunct="1">
              <a:lnSpc>
                <a:spcPct val="90000"/>
              </a:lnSpc>
            </a:pPr>
            <a:r>
              <a:rPr lang="en-US" dirty="0"/>
              <a:t>Avoids storing the entire sequence in memory </a:t>
            </a:r>
          </a:p>
          <a:p>
            <a:pPr lvl="1" eaLnBrk="1" hangingPunct="1">
              <a:lnSpc>
                <a:spcPct val="90000"/>
              </a:lnSpc>
            </a:pPr>
            <a:r>
              <a:rPr lang="en-US" dirty="0"/>
              <a:t>Good for aggregating (summing, counting) items. One pass.</a:t>
            </a:r>
          </a:p>
          <a:p>
            <a:pPr lvl="1" eaLnBrk="1" hangingPunct="1">
              <a:lnSpc>
                <a:spcPct val="90000"/>
              </a:lnSpc>
            </a:pPr>
            <a:r>
              <a:rPr lang="en-US" dirty="0"/>
              <a:t>Crucial for infinite sequences </a:t>
            </a:r>
          </a:p>
          <a:p>
            <a:pPr lvl="1" eaLnBrk="1" hangingPunct="1">
              <a:lnSpc>
                <a:spcPct val="90000"/>
              </a:lnSpc>
            </a:pPr>
            <a:r>
              <a:rPr lang="en-US" dirty="0"/>
              <a:t>Bad if you need to inspect the individual values</a:t>
            </a:r>
            <a:endParaRPr lang="en-US" dirty="0">
              <a:latin typeface="Courier New" pitchFamily="49" charset="0"/>
              <a:ea typeface="ＭＳ Ｐゴシック" pitchFamily="34" charset="-128"/>
            </a:endParaRPr>
          </a:p>
          <a:p>
            <a:pPr eaLnBrk="1" hangingPunct="1">
              <a:lnSpc>
                <a:spcPct val="90000"/>
              </a:lnSpc>
              <a:buFont typeface="Wingdings" pitchFamily="2" charset="2"/>
              <a:buNone/>
            </a:pPr>
            <a:endParaRPr lang="en-US" sz="2000" dirty="0">
              <a:latin typeface="Courier New" pitchFamily="49" charset="0"/>
              <a:ea typeface="ＭＳ Ｐゴシック" pitchFamily="34" charset="-128"/>
            </a:endParaRPr>
          </a:p>
          <a:p>
            <a:pPr eaLnBrk="1" hangingPunct="1">
              <a:lnSpc>
                <a:spcPct val="90000"/>
              </a:lnSpc>
            </a:pP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34268018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5"/>
          <p:cNvSpPr>
            <a:spLocks noGrp="1"/>
          </p:cNvSpPr>
          <p:nvPr>
            <p:ph type="sldNum" sz="quarter" idx="12"/>
          </p:nvPr>
        </p:nvSpPr>
        <p:spPr/>
        <p:txBody>
          <a:bodyPr/>
          <a:lstStyle/>
          <a:p>
            <a:pPr>
              <a:defRPr/>
            </a:pPr>
            <a:fld id="{BC9FCA81-23A2-4958-A820-1742BD256018}" type="slidenum">
              <a:rPr lang="en-US"/>
              <a:pPr>
                <a:defRPr/>
              </a:pPr>
              <a:t>47</a:t>
            </a:fld>
            <a:endParaRPr lang="en-US"/>
          </a:p>
        </p:txBody>
      </p:sp>
      <p:sp>
        <p:nvSpPr>
          <p:cNvPr id="57347" name="Rectangle 2"/>
          <p:cNvSpPr>
            <a:spLocks noGrp="1" noChangeArrowheads="1"/>
          </p:cNvSpPr>
          <p:nvPr>
            <p:ph type="title"/>
          </p:nvPr>
        </p:nvSpPr>
        <p:spPr>
          <a:xfrm>
            <a:off x="838200" y="228600"/>
            <a:ext cx="8162925" cy="1090613"/>
          </a:xfrm>
        </p:spPr>
        <p:txBody>
          <a:bodyPr/>
          <a:lstStyle/>
          <a:p>
            <a:pPr eaLnBrk="1" hangingPunct="1"/>
            <a:r>
              <a:rPr lang="en-US" sz="3200" dirty="0">
                <a:ea typeface="ＭＳ Ｐゴシック" pitchFamily="34" charset="-128"/>
              </a:rPr>
              <a:t>Using generators: merging sequences</a:t>
            </a:r>
          </a:p>
        </p:txBody>
      </p:sp>
      <p:sp>
        <p:nvSpPr>
          <p:cNvPr id="57348" name="Rectangle 3"/>
          <p:cNvSpPr>
            <a:spLocks noGrp="1" noChangeArrowheads="1"/>
          </p:cNvSpPr>
          <p:nvPr>
            <p:ph type="body" idx="1"/>
          </p:nvPr>
        </p:nvSpPr>
        <p:spPr>
          <a:xfrm>
            <a:off x="864393" y="1524000"/>
            <a:ext cx="8110537" cy="4254500"/>
          </a:xfrm>
        </p:spPr>
        <p:txBody>
          <a:bodyPr/>
          <a:lstStyle/>
          <a:p>
            <a:pPr eaLnBrk="1" hangingPunct="1"/>
            <a:r>
              <a:rPr lang="en-US" dirty="0">
                <a:ea typeface="ＭＳ Ｐゴシック" pitchFamily="34" charset="-128"/>
              </a:rPr>
              <a:t>Problem: merge two sorted lists, using the output as a stream (i.e. not storing it). </a:t>
            </a:r>
          </a:p>
          <a:p>
            <a:pPr lvl="1" eaLnBrk="1" hangingPunct="1"/>
            <a:endParaRPr lang="en-US" dirty="0">
              <a:ea typeface="ＭＳ Ｐゴシック" pitchFamily="34" charset="-128"/>
            </a:endParaRPr>
          </a:p>
          <a:p>
            <a:pPr marL="400050" lvl="1" indent="0">
              <a:buNone/>
            </a:pPr>
            <a:r>
              <a:rPr lang="en-US" sz="1800" b="1" dirty="0" err="1">
                <a:latin typeface="Courier New" pitchFamily="49" charset="0"/>
              </a:rPr>
              <a:t>def</a:t>
            </a:r>
            <a:r>
              <a:rPr lang="en-US" sz="1800" b="1" dirty="0">
                <a:latin typeface="Courier New" pitchFamily="49" charset="0"/>
              </a:rPr>
              <a:t> merge(l, r):</a:t>
            </a:r>
          </a:p>
          <a:p>
            <a:pPr marL="400050" lvl="1" indent="0">
              <a:buNone/>
            </a:pPr>
            <a:r>
              <a:rPr lang="en-US" sz="1800" b="1" dirty="0">
                <a:latin typeface="Courier New" pitchFamily="49" charset="0"/>
              </a:rPr>
              <a:t>  </a:t>
            </a:r>
            <a:r>
              <a:rPr lang="en-US" sz="1800" b="1" dirty="0" err="1">
                <a:latin typeface="Courier New" pitchFamily="49" charset="0"/>
              </a:rPr>
              <a:t>llen</a:t>
            </a:r>
            <a:r>
              <a:rPr lang="en-US" sz="1800" b="1" dirty="0">
                <a:latin typeface="Courier New" pitchFamily="49" charset="0"/>
              </a:rPr>
              <a:t>, </a:t>
            </a:r>
            <a:r>
              <a:rPr lang="en-US" sz="1800" b="1" dirty="0" err="1">
                <a:latin typeface="Courier New" pitchFamily="49" charset="0"/>
              </a:rPr>
              <a:t>rlen</a:t>
            </a: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j = </a:t>
            </a:r>
            <a:r>
              <a:rPr lang="en-US" sz="1800" b="1" dirty="0" err="1">
                <a:latin typeface="Courier New" pitchFamily="49" charset="0"/>
              </a:rPr>
              <a:t>len</a:t>
            </a:r>
            <a:r>
              <a:rPr lang="en-US" sz="1800" b="1" dirty="0">
                <a:latin typeface="Courier New" pitchFamily="49" charset="0"/>
              </a:rPr>
              <a:t>(l), </a:t>
            </a:r>
            <a:r>
              <a:rPr lang="en-US" sz="1800" b="1" dirty="0" err="1">
                <a:latin typeface="Courier New" pitchFamily="49" charset="0"/>
              </a:rPr>
              <a:t>len</a:t>
            </a:r>
            <a:r>
              <a:rPr lang="en-US" sz="1800" b="1" dirty="0">
                <a:latin typeface="Courier New" pitchFamily="49" charset="0"/>
              </a:rPr>
              <a:t>(r), 0, 0</a:t>
            </a:r>
          </a:p>
          <a:p>
            <a:pPr marL="400050" lvl="1" indent="0">
              <a:buNone/>
            </a:pPr>
            <a:r>
              <a:rPr lang="en-US" sz="1800" b="1" dirty="0">
                <a:latin typeface="Courier New" pitchFamily="49" charset="0"/>
              </a:rPr>
              <a:t>  while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or j &lt; </a:t>
            </a:r>
            <a:r>
              <a:rPr lang="en-US" sz="1800" b="1" dirty="0" err="1">
                <a:latin typeface="Courier New" pitchFamily="49" charset="0"/>
              </a:rPr>
              <a:t>rlen</a:t>
            </a:r>
            <a:r>
              <a:rPr lang="en-US" sz="1800" b="1" dirty="0">
                <a:latin typeface="Courier New" pitchFamily="49" charset="0"/>
              </a:rPr>
              <a:t>:</a:t>
            </a:r>
          </a:p>
          <a:p>
            <a:pPr marL="400050" lvl="1" indent="0">
              <a:buNone/>
            </a:pPr>
            <a:r>
              <a:rPr lang="en-US" sz="1800" b="1" dirty="0">
                <a:latin typeface="Courier New" pitchFamily="49" charset="0"/>
              </a:rPr>
              <a:t>    if j == </a:t>
            </a:r>
            <a:r>
              <a:rPr lang="en-US" sz="1800" b="1" dirty="0" err="1">
                <a:latin typeface="Courier New" pitchFamily="49" charset="0"/>
              </a:rPr>
              <a:t>rlen</a:t>
            </a:r>
            <a:r>
              <a:rPr lang="en-US" sz="1800" b="1" dirty="0">
                <a:latin typeface="Courier New" pitchFamily="49" charset="0"/>
              </a:rPr>
              <a:t> or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and l[</a:t>
            </a:r>
            <a:r>
              <a:rPr lang="en-US" sz="1800" b="1" dirty="0" err="1">
                <a:latin typeface="Courier New" pitchFamily="49" charset="0"/>
              </a:rPr>
              <a:t>i</a:t>
            </a:r>
            <a:r>
              <a:rPr lang="en-US" sz="1800" b="1" dirty="0">
                <a:latin typeface="Courier New" pitchFamily="49" charset="0"/>
              </a:rPr>
              <a:t>] &lt; r[j]):</a:t>
            </a:r>
          </a:p>
          <a:p>
            <a:pPr marL="400050" lvl="1" indent="0">
              <a:buNone/>
            </a:pPr>
            <a:r>
              <a:rPr lang="en-US" sz="1800" b="1" dirty="0">
                <a:solidFill>
                  <a:srgbClr val="FF0000"/>
                </a:solidFill>
                <a:latin typeface="Courier New" pitchFamily="49" charset="0"/>
              </a:rPr>
              <a:t>      yield l[</a:t>
            </a:r>
            <a:r>
              <a:rPr lang="en-US" sz="1800" b="1" dirty="0" err="1">
                <a:solidFill>
                  <a:srgbClr val="FF0000"/>
                </a:solidFill>
                <a:latin typeface="Courier New" pitchFamily="49" charset="0"/>
              </a:rPr>
              <a:t>i</a:t>
            </a:r>
            <a:r>
              <a:rPr lang="en-US" sz="1800" b="1" dirty="0">
                <a:solidFill>
                  <a:srgbClr val="FF0000"/>
                </a:solidFill>
                <a:latin typeface="Courier New" pitchFamily="49" charset="0"/>
              </a:rPr>
              <a:t>]</a:t>
            </a:r>
          </a:p>
          <a:p>
            <a:pPr marL="400050" lvl="1" indent="0">
              <a:buNone/>
            </a:pP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 1</a:t>
            </a:r>
          </a:p>
          <a:p>
            <a:pPr marL="400050" lvl="1" indent="0">
              <a:buNone/>
            </a:pPr>
            <a:r>
              <a:rPr lang="en-US" sz="1800" b="1" dirty="0">
                <a:latin typeface="Courier New" pitchFamily="49" charset="0"/>
              </a:rPr>
              <a:t>    else:</a:t>
            </a:r>
          </a:p>
          <a:p>
            <a:pPr marL="400050" lvl="1" indent="0">
              <a:buNone/>
            </a:pPr>
            <a:r>
              <a:rPr lang="en-US" sz="1800" b="1" dirty="0">
                <a:solidFill>
                  <a:srgbClr val="FF0000"/>
                </a:solidFill>
                <a:latin typeface="Courier New" pitchFamily="49" charset="0"/>
              </a:rPr>
              <a:t>      yield r[j]</a:t>
            </a:r>
          </a:p>
          <a:p>
            <a:pPr marL="400050" lvl="1" indent="0">
              <a:buNone/>
            </a:pPr>
            <a:r>
              <a:rPr lang="en-US" sz="1800" b="1" dirty="0">
                <a:latin typeface="Courier New" pitchFamily="49" charset="0"/>
              </a:rPr>
              <a:t>      j += 1</a:t>
            </a:r>
          </a:p>
        </p:txBody>
      </p:sp>
      <p:sp>
        <p:nvSpPr>
          <p:cNvPr id="8" name="Date Placeholder 7"/>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5948324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Slide Number Placeholder 4"/>
          <p:cNvSpPr>
            <a:spLocks noGrp="1"/>
          </p:cNvSpPr>
          <p:nvPr>
            <p:ph type="sldNum" sz="quarter" idx="12"/>
          </p:nvPr>
        </p:nvSpPr>
        <p:spPr/>
        <p:txBody>
          <a:bodyPr/>
          <a:lstStyle/>
          <a:p>
            <a:pPr>
              <a:defRPr/>
            </a:pPr>
            <a:fld id="{742D4D3F-E510-4394-A60C-91233F059CAF}" type="slidenum">
              <a:rPr lang="en-US"/>
              <a:pPr>
                <a:defRPr/>
              </a:pPr>
              <a:t>48</a:t>
            </a:fld>
            <a:endParaRPr lang="en-US"/>
          </a:p>
        </p:txBody>
      </p:sp>
      <p:sp>
        <p:nvSpPr>
          <p:cNvPr id="58371" name="Rectangle 2"/>
          <p:cNvSpPr>
            <a:spLocks noGrp="1" noChangeArrowheads="1"/>
          </p:cNvSpPr>
          <p:nvPr>
            <p:ph type="title"/>
          </p:nvPr>
        </p:nvSpPr>
        <p:spPr>
          <a:xfrm>
            <a:off x="981075" y="228600"/>
            <a:ext cx="8162925" cy="1090613"/>
          </a:xfrm>
        </p:spPr>
        <p:txBody>
          <a:bodyPr/>
          <a:lstStyle/>
          <a:p>
            <a:pPr eaLnBrk="1" hangingPunct="1"/>
            <a:r>
              <a:rPr lang="en-US" dirty="0">
                <a:ea typeface="ＭＳ Ｐゴシック" pitchFamily="34" charset="-128"/>
              </a:rPr>
              <a:t>Using generators</a:t>
            </a:r>
          </a:p>
        </p:txBody>
      </p:sp>
      <p:sp>
        <p:nvSpPr>
          <p:cNvPr id="541699" name="Rectangle 3"/>
          <p:cNvSpPr>
            <a:spLocks noChangeArrowheads="1"/>
          </p:cNvSpPr>
          <p:nvPr/>
        </p:nvSpPr>
        <p:spPr bwMode="auto">
          <a:xfrm>
            <a:off x="1219200" y="1219200"/>
            <a:ext cx="7772400" cy="4524315"/>
          </a:xfrm>
          <a:prstGeom prst="rect">
            <a:avLst/>
          </a:prstGeom>
          <a:noFill/>
          <a:ln w="9525">
            <a:noFill/>
            <a:miter lim="800000"/>
            <a:headEnd/>
            <a:tailEnd/>
          </a:ln>
        </p:spPr>
        <p:txBody>
          <a:bodyPr wrap="square">
            <a:spAutoFit/>
          </a:bodyPr>
          <a:lstStyle/>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g = merge([2,4], [1, 3, 5]) #g is an iterator</a:t>
            </a: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while True:</a:t>
            </a:r>
          </a:p>
          <a:p>
            <a:pPr eaLnBrk="0" hangingPunct="0">
              <a:defRPr/>
            </a:pPr>
            <a:r>
              <a:rPr lang="en-US" sz="1800" b="1" dirty="0">
                <a:latin typeface="Courier New" pitchFamily="-65" charset="0"/>
                <a:cs typeface="Arial" charset="0"/>
              </a:rPr>
              <a:t>...	</a:t>
            </a:r>
            <a:r>
              <a:rPr lang="en-US" sz="1800" b="1" dirty="0">
                <a:latin typeface="Courier New" pitchFamily="-65" charset="0"/>
                <a:ea typeface="ＭＳ Ｐゴシック" pitchFamily="-65" charset="-128"/>
                <a:cs typeface="+mn-cs"/>
              </a:rPr>
              <a:t>print(</a:t>
            </a:r>
            <a:r>
              <a:rPr lang="en-US" sz="1800" b="1" dirty="0" err="1">
                <a:latin typeface="Courier New" pitchFamily="-65" charset="0"/>
                <a:ea typeface="ＭＳ Ｐゴシック" pitchFamily="-65" charset="-128"/>
                <a:cs typeface="+mn-cs"/>
              </a:rPr>
              <a:t>g.__next</a:t>
            </a:r>
            <a:r>
              <a:rPr lang="en-US" sz="1800" b="1" dirty="0">
                <a:latin typeface="Courier New" pitchFamily="-65" charset="0"/>
                <a:ea typeface="ＭＳ Ｐゴシック" pitchFamily="-65" charset="-128"/>
                <a:cs typeface="+mn-cs"/>
              </a:rPr>
              <a:t>__())</a:t>
            </a:r>
          </a:p>
          <a:p>
            <a:pPr eaLnBrk="0" hangingPunct="0">
              <a:defRPr/>
            </a:pPr>
            <a:r>
              <a:rPr lang="en-US" sz="1800" b="1" dirty="0">
                <a:latin typeface="Courier New" pitchFamily="-65" charset="0"/>
                <a:ea typeface="ＭＳ Ｐゴシック" pitchFamily="-65" charset="-128"/>
                <a:cs typeface="+mn-cs"/>
              </a:rPr>
              <a:t>...</a:t>
            </a:r>
          </a:p>
          <a:p>
            <a:pPr eaLnBrk="0" hangingPunct="0">
              <a:defRPr/>
            </a:pPr>
            <a:r>
              <a:rPr lang="en-US" sz="1800" b="1" dirty="0">
                <a:solidFill>
                  <a:schemeClr val="accent2"/>
                </a:solidFill>
                <a:latin typeface="Courier New" pitchFamily="-65" charset="0"/>
                <a:cs typeface="Arial" charset="0"/>
              </a:rPr>
              <a:t>1</a:t>
            </a:r>
          </a:p>
          <a:p>
            <a:pPr eaLnBrk="0" hangingPunct="0">
              <a:defRPr/>
            </a:pPr>
            <a:r>
              <a:rPr lang="en-US" sz="1800" b="1" dirty="0">
                <a:solidFill>
                  <a:schemeClr val="accent2"/>
                </a:solidFill>
                <a:latin typeface="Courier New" pitchFamily="-65" charset="0"/>
                <a:cs typeface="Arial" charset="0"/>
              </a:rPr>
              <a:t>2</a:t>
            </a:r>
          </a:p>
          <a:p>
            <a:pPr eaLnBrk="0" hangingPunct="0">
              <a:defRPr/>
            </a:pPr>
            <a:r>
              <a:rPr lang="en-US" sz="1800" b="1" dirty="0">
                <a:solidFill>
                  <a:schemeClr val="accent2"/>
                </a:solidFill>
                <a:latin typeface="Courier New" pitchFamily="-65" charset="0"/>
                <a:cs typeface="Arial" charset="0"/>
              </a:rPr>
              <a:t>3</a:t>
            </a:r>
          </a:p>
          <a:p>
            <a:pPr eaLnBrk="0" hangingPunct="0">
              <a:defRPr/>
            </a:pPr>
            <a:r>
              <a:rPr lang="en-US" sz="1800" b="1" dirty="0">
                <a:solidFill>
                  <a:schemeClr val="accent2"/>
                </a:solidFill>
                <a:latin typeface="Courier New" pitchFamily="-65" charset="0"/>
                <a:cs typeface="Arial" charset="0"/>
              </a:rPr>
              <a:t>4</a:t>
            </a:r>
          </a:p>
          <a:p>
            <a:pPr eaLnBrk="0" hangingPunct="0">
              <a:defRPr/>
            </a:pPr>
            <a:r>
              <a:rPr lang="en-US" sz="1800" b="1" dirty="0">
                <a:solidFill>
                  <a:schemeClr val="accent2"/>
                </a:solidFill>
                <a:latin typeface="Courier New" pitchFamily="-65" charset="0"/>
                <a:cs typeface="Arial" charset="0"/>
              </a:rPr>
              <a:t>5</a:t>
            </a:r>
            <a:endParaRPr lang="en-US" sz="1800" b="1" dirty="0">
              <a:solidFill>
                <a:schemeClr val="folHlink"/>
              </a:solidFill>
              <a:latin typeface="Courier New" pitchFamily="-65" charset="0"/>
              <a:cs typeface="Arial" charset="0"/>
            </a:endParaRPr>
          </a:p>
          <a:p>
            <a:r>
              <a:rPr lang="en-US" sz="1800" b="1" dirty="0">
                <a:solidFill>
                  <a:srgbClr val="FF0000"/>
                </a:solidFill>
                <a:latin typeface="Courier" pitchFamily="2" charset="0"/>
              </a:rPr>
              <a:t>Traceback (most recent call last):</a:t>
            </a:r>
          </a:p>
          <a:p>
            <a:r>
              <a:rPr lang="en-US" sz="1800" b="1" dirty="0">
                <a:solidFill>
                  <a:srgbClr val="FF0000"/>
                </a:solidFill>
                <a:latin typeface="Courier" pitchFamily="2" charset="0"/>
              </a:rPr>
              <a:t>  File "&lt;stdin&gt;", line 2, in &lt;module&gt;</a:t>
            </a:r>
          </a:p>
          <a:p>
            <a:r>
              <a:rPr lang="en-US" sz="1800" b="1" dirty="0" err="1">
                <a:solidFill>
                  <a:srgbClr val="FF0000"/>
                </a:solidFill>
                <a:latin typeface="Courier" pitchFamily="2" charset="0"/>
              </a:rPr>
              <a:t>StopIteration</a:t>
            </a:r>
            <a:endParaRPr lang="en-US" sz="1800" b="1" dirty="0">
              <a:solidFill>
                <a:srgbClr val="FF0000"/>
              </a:solidFill>
              <a:latin typeface="Courier" pitchFamily="2" charset="0"/>
            </a:endParaRPr>
          </a:p>
          <a:p>
            <a:pPr eaLnBrk="0" hangingPunct="0">
              <a:defRPr/>
            </a:pPr>
            <a:endParaRPr lang="en-US" sz="1800" b="1" dirty="0">
              <a:solidFill>
                <a:srgbClr val="FF0000"/>
              </a:solidFill>
              <a:latin typeface="Courier New" pitchFamily="-65" charset="0"/>
              <a:cs typeface="Arial" charset="0"/>
            </a:endParaRP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a:t>
            </a:r>
            <a:r>
              <a:rPr lang="en-US" sz="1800" b="1" dirty="0" err="1">
                <a:latin typeface="Courier New" pitchFamily="-65" charset="0"/>
                <a:ea typeface="ＭＳ Ｐゴシック" pitchFamily="-65" charset="-128"/>
                <a:cs typeface="+mn-cs"/>
              </a:rPr>
              <a:t>x</a:t>
            </a:r>
            <a:r>
              <a:rPr lang="en-US" sz="1800" b="1" dirty="0">
                <a:latin typeface="Courier New" pitchFamily="-65" charset="0"/>
                <a:ea typeface="ＭＳ Ｐゴシック" pitchFamily="-65" charset="-128"/>
                <a:cs typeface="+mn-cs"/>
              </a:rPr>
              <a:t> for </a:t>
            </a:r>
            <a:r>
              <a:rPr lang="en-US" sz="1800" b="1" dirty="0" err="1">
                <a:latin typeface="Courier New" pitchFamily="-65" charset="0"/>
                <a:ea typeface="ＭＳ Ｐゴシック" pitchFamily="-65" charset="-128"/>
                <a:cs typeface="+mn-cs"/>
              </a:rPr>
              <a:t>x</a:t>
            </a:r>
            <a:r>
              <a:rPr lang="en-US" sz="1800" b="1" dirty="0">
                <a:latin typeface="Courier New" pitchFamily="-65" charset="0"/>
                <a:ea typeface="ＭＳ Ｐゴシック" pitchFamily="-65" charset="-128"/>
                <a:cs typeface="+mn-cs"/>
              </a:rPr>
              <a:t> in merge([1,3,5],[2,4])]</a:t>
            </a:r>
          </a:p>
          <a:p>
            <a:pPr eaLnBrk="0" hangingPunct="0">
              <a:defRPr/>
            </a:pPr>
            <a:r>
              <a:rPr lang="en-US" sz="1800" b="1" dirty="0">
                <a:solidFill>
                  <a:schemeClr val="accent2"/>
                </a:solidFill>
                <a:latin typeface="Courier New" pitchFamily="-65" charset="0"/>
                <a:cs typeface="Arial" charset="0"/>
              </a:rPr>
              <a:t>[1, 2, 3, 4, 5]</a:t>
            </a:r>
          </a:p>
          <a:p>
            <a:pPr eaLnBrk="0" hangingPunct="0">
              <a:defRPr/>
            </a:pPr>
            <a:endParaRPr lang="en-US" sz="1800" b="1" dirty="0">
              <a:solidFill>
                <a:srgbClr val="FF0000"/>
              </a:solidFill>
              <a:latin typeface="Courier New" pitchFamily="-65" charset="0"/>
              <a:cs typeface="Arial" charset="0"/>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629630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16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4"/>
          <p:cNvSpPr>
            <a:spLocks noGrp="1"/>
          </p:cNvSpPr>
          <p:nvPr>
            <p:ph type="sldNum" sz="quarter" idx="12"/>
          </p:nvPr>
        </p:nvSpPr>
        <p:spPr/>
        <p:txBody>
          <a:bodyPr/>
          <a:lstStyle/>
          <a:p>
            <a:pPr>
              <a:defRPr/>
            </a:pPr>
            <a:fld id="{8C88CE3F-E587-40B0-A986-4BFE29CF7172}" type="slidenum">
              <a:rPr lang="en-US"/>
              <a:pPr>
                <a:defRPr/>
              </a:pPr>
              <a:t>49</a:t>
            </a:fld>
            <a:endParaRPr lang="en-US"/>
          </a:p>
        </p:txBody>
      </p:sp>
      <p:sp>
        <p:nvSpPr>
          <p:cNvPr id="59395" name="Rectangle 2"/>
          <p:cNvSpPr>
            <a:spLocks noGrp="1" noChangeArrowheads="1"/>
          </p:cNvSpPr>
          <p:nvPr>
            <p:ph type="title"/>
          </p:nvPr>
        </p:nvSpPr>
        <p:spPr>
          <a:xfrm>
            <a:off x="981075" y="369888"/>
            <a:ext cx="8162925" cy="1090612"/>
          </a:xfrm>
        </p:spPr>
        <p:txBody>
          <a:bodyPr/>
          <a:lstStyle/>
          <a:p>
            <a:pPr eaLnBrk="1" hangingPunct="1"/>
            <a:r>
              <a:rPr lang="en-US">
                <a:ea typeface="ＭＳ Ｐゴシック" pitchFamily="34" charset="-128"/>
              </a:rPr>
              <a:t>Generators and exceptions</a:t>
            </a:r>
          </a:p>
        </p:txBody>
      </p:sp>
      <p:sp>
        <p:nvSpPr>
          <p:cNvPr id="22534" name="Rectangle 3"/>
          <p:cNvSpPr>
            <a:spLocks noChangeArrowheads="1"/>
          </p:cNvSpPr>
          <p:nvPr/>
        </p:nvSpPr>
        <p:spPr bwMode="auto">
          <a:xfrm>
            <a:off x="1293813" y="1708150"/>
            <a:ext cx="4458272" cy="3970318"/>
          </a:xfrm>
          <a:prstGeom prst="rect">
            <a:avLst/>
          </a:prstGeom>
          <a:noFill/>
          <a:ln w="9525">
            <a:noFill/>
            <a:miter lim="800000"/>
            <a:headEnd/>
            <a:tailEnd/>
          </a:ln>
        </p:spPr>
        <p:txBody>
          <a:bodyPr wrap="none">
            <a:spAutoFit/>
          </a:bodyPr>
          <a:lstStyle/>
          <a:p>
            <a:pPr eaLnBrk="0" hangingPunct="0">
              <a:defRPr/>
            </a:pPr>
            <a:r>
              <a:rPr lang="en-US" sz="1800" b="1" dirty="0">
                <a:latin typeface="Courier New" pitchFamily="-65" charset="0"/>
                <a:cs typeface="Arial" charset="0"/>
              </a:rPr>
              <a:t>&gt;&gt;&gt; </a:t>
            </a:r>
            <a:r>
              <a:rPr lang="en-US" sz="1800" b="1" dirty="0" err="1">
                <a:latin typeface="Courier New" pitchFamily="-65" charset="0"/>
                <a:ea typeface="ＭＳ Ｐゴシック" pitchFamily="-65" charset="-128"/>
                <a:cs typeface="+mn-cs"/>
              </a:rPr>
              <a:t>g</a:t>
            </a:r>
            <a:r>
              <a:rPr lang="en-US" sz="1800" b="1" dirty="0">
                <a:latin typeface="Courier New" pitchFamily="-65" charset="0"/>
                <a:ea typeface="ＭＳ Ｐゴシック" pitchFamily="-65" charset="-128"/>
                <a:cs typeface="+mn-cs"/>
              </a:rPr>
              <a:t> = merge([2,4], [1, 3, 5])</a:t>
            </a: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while True:</a:t>
            </a:r>
          </a:p>
          <a:p>
            <a:pPr eaLnBrk="0" hangingPunct="0">
              <a:defRPr/>
            </a:pPr>
            <a:r>
              <a:rPr lang="en-US" sz="1800" b="1" dirty="0">
                <a:latin typeface="Courier New" pitchFamily="-65" charset="0"/>
                <a:ea typeface="ＭＳ Ｐゴシック" pitchFamily="-65" charset="-128"/>
                <a:cs typeface="+mn-cs"/>
              </a:rPr>
              <a:t>...	try:</a:t>
            </a:r>
          </a:p>
          <a:p>
            <a:pPr eaLnBrk="0" hangingPunct="0">
              <a:defRPr/>
            </a:pPr>
            <a:r>
              <a:rPr lang="en-US" sz="1800" b="1" dirty="0">
                <a:latin typeface="Courier New" pitchFamily="-65" charset="0"/>
                <a:ea typeface="ＭＳ Ｐゴシック" pitchFamily="-65" charset="-128"/>
                <a:cs typeface="+mn-cs"/>
              </a:rPr>
              <a:t>...	  print(</a:t>
            </a:r>
            <a:r>
              <a:rPr lang="en-US" sz="1800" b="1" dirty="0" err="1">
                <a:latin typeface="Courier New" pitchFamily="-65" charset="0"/>
                <a:ea typeface="ＭＳ Ｐゴシック" pitchFamily="-65" charset="-128"/>
                <a:cs typeface="+mn-cs"/>
              </a:rPr>
              <a:t>g.__next</a:t>
            </a:r>
            <a:r>
              <a:rPr lang="en-US" sz="1800" b="1" dirty="0">
                <a:latin typeface="Courier New" pitchFamily="-65" charset="0"/>
                <a:ea typeface="ＭＳ Ｐゴシック" pitchFamily="-65" charset="-128"/>
                <a:cs typeface="+mn-cs"/>
              </a:rPr>
              <a:t>__())</a:t>
            </a:r>
          </a:p>
          <a:p>
            <a:pPr eaLnBrk="0" hangingPunct="0">
              <a:defRPr/>
            </a:pPr>
            <a:r>
              <a:rPr lang="en-US" sz="1800" b="1" dirty="0">
                <a:latin typeface="Courier New" pitchFamily="-65" charset="0"/>
                <a:ea typeface="ＭＳ Ｐゴシック" pitchFamily="-65" charset="-128"/>
                <a:cs typeface="+mn-cs"/>
              </a:rPr>
              <a:t>...	except </a:t>
            </a:r>
            <a:r>
              <a:rPr lang="en-US" sz="1800" b="1" dirty="0" err="1">
                <a:latin typeface="Courier New" pitchFamily="-65" charset="0"/>
                <a:ea typeface="ＭＳ Ｐゴシック" pitchFamily="-65" charset="-128"/>
                <a:cs typeface="+mn-cs"/>
              </a:rPr>
              <a:t>StopIteration</a:t>
            </a:r>
            <a:r>
              <a:rPr lang="en-US" sz="1800" b="1" dirty="0">
                <a:latin typeface="Courier New" pitchFamily="-65" charset="0"/>
                <a:ea typeface="ＭＳ Ｐゴシック" pitchFamily="-65" charset="-128"/>
                <a:cs typeface="+mn-cs"/>
              </a:rPr>
              <a:t>:</a:t>
            </a:r>
          </a:p>
          <a:p>
            <a:pPr eaLnBrk="0" hangingPunct="0">
              <a:defRPr/>
            </a:pPr>
            <a:r>
              <a:rPr lang="en-US" sz="1800" b="1" dirty="0">
                <a:latin typeface="Courier New" pitchFamily="-65" charset="0"/>
                <a:ea typeface="ＭＳ Ｐゴシック" pitchFamily="-65" charset="-128"/>
                <a:cs typeface="+mn-cs"/>
              </a:rPr>
              <a:t>...      print('Done’)</a:t>
            </a:r>
          </a:p>
          <a:p>
            <a:pPr eaLnBrk="0" hangingPunct="0">
              <a:defRPr/>
            </a:pPr>
            <a:r>
              <a:rPr lang="en-US" sz="1800" b="1" dirty="0">
                <a:latin typeface="Courier New" pitchFamily="-65" charset="0"/>
                <a:ea typeface="ＭＳ Ｐゴシック" pitchFamily="-65" charset="-128"/>
                <a:cs typeface="+mn-cs"/>
              </a:rPr>
              <a:t>...      break</a:t>
            </a:r>
          </a:p>
          <a:p>
            <a:pPr eaLnBrk="0" hangingPunct="0">
              <a:defRPr/>
            </a:pPr>
            <a:r>
              <a:rPr lang="en-US" sz="1800" b="1" dirty="0">
                <a:latin typeface="Courier New" pitchFamily="-65" charset="0"/>
                <a:ea typeface="ＭＳ Ｐゴシック" pitchFamily="-65" charset="-128"/>
              </a:rPr>
              <a:t>... </a:t>
            </a:r>
          </a:p>
          <a:p>
            <a:pPr eaLnBrk="0" hangingPunct="0">
              <a:defRPr/>
            </a:pPr>
            <a:r>
              <a:rPr lang="en-US" sz="1800" b="1" dirty="0">
                <a:solidFill>
                  <a:schemeClr val="accent2"/>
                </a:solidFill>
                <a:latin typeface="Courier New" pitchFamily="-65" charset="0"/>
                <a:cs typeface="Arial" charset="0"/>
              </a:rPr>
              <a:t>1</a:t>
            </a:r>
          </a:p>
          <a:p>
            <a:pPr eaLnBrk="0" hangingPunct="0">
              <a:defRPr/>
            </a:pPr>
            <a:r>
              <a:rPr lang="en-US" sz="1800" b="1" dirty="0">
                <a:solidFill>
                  <a:schemeClr val="accent2"/>
                </a:solidFill>
                <a:latin typeface="Courier New" pitchFamily="-65" charset="0"/>
                <a:cs typeface="Arial" charset="0"/>
              </a:rPr>
              <a:t>2</a:t>
            </a:r>
          </a:p>
          <a:p>
            <a:pPr eaLnBrk="0" hangingPunct="0">
              <a:defRPr/>
            </a:pPr>
            <a:r>
              <a:rPr lang="en-US" sz="1800" b="1" dirty="0">
                <a:solidFill>
                  <a:schemeClr val="accent2"/>
                </a:solidFill>
                <a:latin typeface="Courier New" pitchFamily="-65" charset="0"/>
                <a:cs typeface="Arial" charset="0"/>
              </a:rPr>
              <a:t>3</a:t>
            </a:r>
          </a:p>
          <a:p>
            <a:pPr eaLnBrk="0" hangingPunct="0">
              <a:defRPr/>
            </a:pPr>
            <a:r>
              <a:rPr lang="en-US" sz="1800" b="1" dirty="0">
                <a:solidFill>
                  <a:schemeClr val="accent2"/>
                </a:solidFill>
                <a:latin typeface="Courier New" pitchFamily="-65" charset="0"/>
                <a:cs typeface="Arial" charset="0"/>
              </a:rPr>
              <a:t>4</a:t>
            </a:r>
          </a:p>
          <a:p>
            <a:pPr eaLnBrk="0" hangingPunct="0">
              <a:defRPr/>
            </a:pPr>
            <a:r>
              <a:rPr lang="en-US" sz="1800" b="1" dirty="0">
                <a:solidFill>
                  <a:schemeClr val="accent2"/>
                </a:solidFill>
                <a:latin typeface="Courier New" pitchFamily="-65" charset="0"/>
                <a:cs typeface="Arial" charset="0"/>
              </a:rPr>
              <a:t>5</a:t>
            </a:r>
          </a:p>
          <a:p>
            <a:pPr eaLnBrk="0" hangingPunct="0">
              <a:defRPr/>
            </a:pPr>
            <a:r>
              <a:rPr lang="en-US" sz="1800" b="1" dirty="0">
                <a:solidFill>
                  <a:schemeClr val="accent2"/>
                </a:solidFill>
                <a:latin typeface="Courier New" pitchFamily="-65" charset="0"/>
                <a:cs typeface="Arial" charset="0"/>
              </a:rPr>
              <a:t>Done</a:t>
            </a: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7705810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Recommended Reading</a:t>
            </a:r>
            <a:endParaRPr lang="en-US" dirty="0"/>
          </a:p>
        </p:txBody>
      </p:sp>
      <p:sp>
        <p:nvSpPr>
          <p:cNvPr id="15363" name="Content Placeholder 2"/>
          <p:cNvSpPr>
            <a:spLocks noGrp="1"/>
          </p:cNvSpPr>
          <p:nvPr>
            <p:ph idx="1"/>
          </p:nvPr>
        </p:nvSpPr>
        <p:spPr>
          <a:xfrm>
            <a:off x="685800" y="1143000"/>
            <a:ext cx="8001000" cy="4572000"/>
          </a:xfrm>
        </p:spPr>
        <p:txBody>
          <a:bodyPr/>
          <a:lstStyle/>
          <a:p>
            <a:r>
              <a:rPr lang="en-US" dirty="0"/>
              <a:t>Python Overview</a:t>
            </a:r>
          </a:p>
          <a:p>
            <a:pPr lvl="1"/>
            <a:r>
              <a:rPr lang="en-US" dirty="0"/>
              <a:t>The Official Python Tutorial (</a:t>
            </a:r>
            <a:r>
              <a:rPr lang="en-US" dirty="0">
                <a:hlinkClick r:id="rId2"/>
              </a:rPr>
              <a:t>https://docs.python.org/3/tutorial/index.html</a:t>
            </a:r>
            <a:r>
              <a:rPr lang="en-US" dirty="0"/>
              <a:t>)</a:t>
            </a:r>
          </a:p>
          <a:p>
            <a:pPr lvl="1"/>
            <a:r>
              <a:rPr lang="en-US" dirty="0"/>
              <a:t>Slides for CIS192, Spring </a:t>
            </a:r>
            <a:r>
              <a:rPr lang="en-US" dirty="0" smtClean="0"/>
              <a:t>2019</a:t>
            </a:r>
            <a:r>
              <a:rPr lang="en-US" dirty="0"/>
              <a:t/>
            </a:r>
            <a:br>
              <a:rPr lang="en-US" dirty="0"/>
            </a:br>
            <a:r>
              <a:rPr lang="en-US" dirty="0"/>
              <a:t>(</a:t>
            </a:r>
            <a:r>
              <a:rPr lang="en-US" dirty="0">
                <a:hlinkClick r:id="rId3"/>
              </a:rPr>
              <a:t>https://www.cis.upenn.edu/~cis192/</a:t>
            </a:r>
            <a:r>
              <a:rPr lang="en-US" dirty="0"/>
              <a:t>)</a:t>
            </a:r>
          </a:p>
          <a:p>
            <a:r>
              <a:rPr lang="en-US" dirty="0"/>
              <a:t>PEPs – Python Enhancement Proposals </a:t>
            </a:r>
          </a:p>
          <a:p>
            <a:pPr lvl="1"/>
            <a:r>
              <a:rPr lang="en-US" dirty="0">
                <a:hlinkClick r:id="rId4"/>
              </a:rPr>
              <a:t>PEP </a:t>
            </a:r>
            <a:r>
              <a:rPr lang="en-US" dirty="0" smtClean="0">
                <a:hlinkClick r:id="rId4"/>
              </a:rPr>
              <a:t>8</a:t>
            </a:r>
            <a:r>
              <a:rPr lang="en-US" dirty="0" smtClean="0"/>
              <a:t> - </a:t>
            </a:r>
            <a:r>
              <a:rPr lang="en-US" dirty="0"/>
              <a:t>Official Style Guide for Python Code (Guido et al)</a:t>
            </a:r>
          </a:p>
          <a:p>
            <a:pPr lvl="2"/>
            <a:r>
              <a:rPr lang="en-US" dirty="0"/>
              <a:t>Style is about consistency. 4 space indents, &lt; 80 char lines</a:t>
            </a:r>
          </a:p>
          <a:p>
            <a:pPr lvl="2"/>
            <a:r>
              <a:rPr lang="en-US" dirty="0"/>
              <a:t>Naming convention for functions and variables: </a:t>
            </a:r>
            <a:r>
              <a:rPr lang="en-US" dirty="0" err="1"/>
              <a:t>lower_w_under</a:t>
            </a:r>
            <a:endParaRPr lang="en-US" dirty="0"/>
          </a:p>
          <a:p>
            <a:pPr lvl="2"/>
            <a:r>
              <a:rPr lang="en-US" dirty="0"/>
              <a:t>Use the automatic pep8 checker!</a:t>
            </a:r>
          </a:p>
          <a:p>
            <a:pPr lvl="1"/>
            <a:r>
              <a:rPr lang="en-US" dirty="0"/>
              <a:t>PEP 20 – The Zen of Python (Tim Peters)  (try: </a:t>
            </a:r>
            <a:r>
              <a:rPr lang="en-US" i="1" dirty="0"/>
              <a:t>import this</a:t>
            </a:r>
            <a:r>
              <a:rPr lang="en-US" dirty="0"/>
              <a:t>)</a:t>
            </a:r>
          </a:p>
          <a:p>
            <a:pPr lvl="2"/>
            <a:r>
              <a:rPr lang="en-US" dirty="0"/>
              <a:t>Beautiful is better than ugly; simple is better than complex </a:t>
            </a:r>
          </a:p>
          <a:p>
            <a:pPr lvl="2"/>
            <a:r>
              <a:rPr lang="en-US" dirty="0"/>
              <a:t>There should be one obvious way to do it</a:t>
            </a:r>
          </a:p>
          <a:p>
            <a:pPr lvl="2"/>
            <a:r>
              <a:rPr lang="en-US" dirty="0"/>
              <a:t>That way may not be obvious at first unless you're Dutch</a:t>
            </a:r>
          </a:p>
          <a:p>
            <a:pPr lvl="2"/>
            <a:r>
              <a:rPr lang="en-US" dirty="0"/>
              <a:t>Readability counts </a:t>
            </a:r>
          </a:p>
          <a:p>
            <a:pPr lvl="2"/>
            <a:endParaRPr lang="en-US" dirty="0"/>
          </a:p>
        </p:txBody>
      </p:sp>
      <p:sp>
        <p:nvSpPr>
          <p:cNvPr id="5" name="Date Placeholder 4"/>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4" name="Slide Number Placeholder 3"/>
          <p:cNvSpPr>
            <a:spLocks noGrp="1"/>
          </p:cNvSpPr>
          <p:nvPr>
            <p:ph type="sldNum" sz="quarter" idx="12"/>
          </p:nvPr>
        </p:nvSpPr>
        <p:spPr/>
        <p:txBody>
          <a:bodyPr/>
          <a:lstStyle/>
          <a:p>
            <a:r>
              <a:rPr lang="en-US" altLang="en-US"/>
              <a:t>       </a:t>
            </a:r>
            <a:fld id="{65EE6739-1A2D-4553-AFA3-294FB309A086}" type="slidenum">
              <a:rPr lang="en-US" altLang="en-US" smtClean="0"/>
              <a:pPr/>
              <a:t>5</a:t>
            </a:fld>
            <a:endParaRPr lang="en-US" alt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 comprehensions</a:t>
            </a:r>
          </a:p>
        </p:txBody>
      </p:sp>
      <p:sp>
        <p:nvSpPr>
          <p:cNvPr id="3" name="Date Placeholder 2"/>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4" name="Slide Number Placeholder 3"/>
          <p:cNvSpPr>
            <a:spLocks noGrp="1"/>
          </p:cNvSpPr>
          <p:nvPr>
            <p:ph type="sldNum" sz="quarter" idx="12"/>
          </p:nvPr>
        </p:nvSpPr>
        <p:spPr>
          <a:xfrm>
            <a:off x="6553200" y="6248400"/>
            <a:ext cx="1905000" cy="457200"/>
          </a:xfrm>
        </p:spPr>
        <p:txBody>
          <a:bodyPr/>
          <a:lstStyle/>
          <a:p>
            <a:pPr>
              <a:defRPr/>
            </a:pPr>
            <a:r>
              <a:rPr lang="en-US" altLang="en-US" dirty="0"/>
              <a:t>       </a:t>
            </a:r>
            <a:fld id="{531B930E-F1D8-448E-B760-50228E3419E1}" type="slidenum">
              <a:rPr lang="en-US" altLang="en-US" smtClean="0"/>
              <a:pPr>
                <a:defRPr/>
              </a:pPr>
              <a:t>50</a:t>
            </a:fld>
            <a:endParaRPr lang="en-US" altLang="en-US" dirty="0"/>
          </a:p>
        </p:txBody>
      </p:sp>
      <p:sp>
        <p:nvSpPr>
          <p:cNvPr id="5" name="Rectangle 3"/>
          <p:cNvSpPr txBox="1">
            <a:spLocks noChangeArrowheads="1"/>
          </p:cNvSpPr>
          <p:nvPr/>
        </p:nvSpPr>
        <p:spPr>
          <a:xfrm>
            <a:off x="864393" y="1524000"/>
            <a:ext cx="8110537" cy="4495800"/>
          </a:xfrm>
          <a:prstGeom prst="rect">
            <a:avLst/>
          </a:prstGeom>
        </p:spPr>
        <p:txBody>
          <a:bodyPr/>
          <a:lstStyle>
            <a:lvl1pPr marL="342900" indent="-342900" algn="l" rtl="0" eaLnBrk="0" fontAlgn="base" hangingPunct="0">
              <a:spcBef>
                <a:spcPct val="20000"/>
              </a:spcBef>
              <a:spcAft>
                <a:spcPct val="0"/>
              </a:spcAft>
              <a:buClr>
                <a:srgbClr val="FF0000"/>
              </a:buClr>
              <a:buSzPct val="115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5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eaLnBrk="1" hangingPunct="1">
              <a:lnSpc>
                <a:spcPct val="90000"/>
              </a:lnSpc>
            </a:pPr>
            <a:r>
              <a:rPr lang="en-US" dirty="0">
                <a:ea typeface="ＭＳ Ｐゴシック" pitchFamily="34" charset="-128"/>
              </a:rPr>
              <a:t>Review</a:t>
            </a:r>
            <a:r>
              <a:rPr lang="en-US" dirty="0">
                <a:latin typeface="Courier New" panose="02070309020205020404" pitchFamily="49" charset="0"/>
                <a:ea typeface="ＭＳ Ｐゴシック" pitchFamily="34" charset="-128"/>
                <a:cs typeface="Courier New" panose="02070309020205020404" pitchFamily="49" charset="0"/>
              </a:rPr>
              <a:t>: </a:t>
            </a:r>
            <a:r>
              <a:rPr lang="en-US" b="0" dirty="0">
                <a:latin typeface="Arial" panose="020B0604020202020204" pitchFamily="34" charset="0"/>
                <a:ea typeface="ＭＳ Ｐゴシック" pitchFamily="34" charset="-128"/>
                <a:cs typeface="Arial" panose="020B0604020202020204" pitchFamily="34" charset="0"/>
              </a:rPr>
              <a:t>generators are good for aggregating items.</a:t>
            </a:r>
          </a:p>
          <a:p>
            <a:pPr marL="0" indent="0" eaLnBrk="1" hangingPunct="1">
              <a:lnSpc>
                <a:spcPct val="90000"/>
              </a:lnSpc>
              <a:buNone/>
            </a:pPr>
            <a:endParaRPr lang="en-US" dirty="0">
              <a:latin typeface="Courier New" panose="02070309020205020404" pitchFamily="49" charset="0"/>
              <a:ea typeface="ＭＳ Ｐゴシック" pitchFamily="34" charset="-128"/>
              <a:cs typeface="Courier New" panose="02070309020205020404" pitchFamily="49" charset="0"/>
            </a:endParaRPr>
          </a:p>
          <a:p>
            <a:pPr eaLnBrk="1" hangingPunct="1">
              <a:lnSpc>
                <a:spcPct val="90000"/>
              </a:lnSpc>
            </a:pPr>
            <a:r>
              <a:rPr lang="en-US" b="1" dirty="0">
                <a:latin typeface="Arial" panose="020B0604020202020204" pitchFamily="34" charset="0"/>
                <a:ea typeface="ＭＳ Ｐゴシック" pitchFamily="34" charset="-128"/>
                <a:cs typeface="Arial" panose="020B0604020202020204" pitchFamily="34" charset="0"/>
              </a:rPr>
              <a:t>For example, in Python 2, </a:t>
            </a:r>
            <a:r>
              <a:rPr lang="en-US" b="1" dirty="0">
                <a:latin typeface="Courier New" panose="02070309020205020404" pitchFamily="49" charset="0"/>
                <a:ea typeface="ＭＳ Ｐゴシック" pitchFamily="34" charset="-128"/>
                <a:cs typeface="Courier New" panose="02070309020205020404" pitchFamily="49" charset="0"/>
              </a:rPr>
              <a:t>sum(</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smtClean="0">
                <a:latin typeface="Courier New" panose="02070309020205020404" pitchFamily="49" charset="0"/>
                <a:ea typeface="ＭＳ Ｐゴシック" pitchFamily="34" charset="-128"/>
                <a:cs typeface="Courier New" panose="02070309020205020404" pitchFamily="49" charset="0"/>
              </a:rPr>
              <a:t>)</a:t>
            </a:r>
            <a:r>
              <a:rPr lang="en-US" b="1" dirty="0" smtClean="0">
                <a:latin typeface="Courier New" panose="02070309020205020404" pitchFamily="49" charset="0"/>
                <a:ea typeface="ＭＳ Ｐゴシック" pitchFamily="34" charset="-128"/>
                <a:cs typeface="Courier New" panose="02070309020205020404" pitchFamily="49" charset="0"/>
              </a:rPr>
              <a:t>)</a:t>
            </a:r>
            <a:r>
              <a:rPr lang="en-US" dirty="0">
                <a:latin typeface="Arial" panose="020B0604020202020204" pitchFamily="34" charset="0"/>
                <a:ea typeface="ＭＳ Ｐゴシック" pitchFamily="34" charset="-128"/>
                <a:cs typeface="Arial" panose="020B0604020202020204" pitchFamily="34" charset="0"/>
              </a:rPr>
              <a:t> </a:t>
            </a:r>
            <a:r>
              <a:rPr lang="en-US" dirty="0" smtClean="0">
                <a:latin typeface="Arial" panose="020B0604020202020204" pitchFamily="34" charset="0"/>
                <a:ea typeface="ＭＳ Ｐゴシック" pitchFamily="34" charset="-128"/>
                <a:cs typeface="Arial" panose="020B0604020202020204" pitchFamily="34" charset="0"/>
              </a:rPr>
              <a:t>was </a:t>
            </a:r>
            <a:r>
              <a:rPr lang="en-US" i="1" dirty="0" smtClean="0">
                <a:solidFill>
                  <a:srgbClr val="008000"/>
                </a:solidFill>
                <a:ea typeface="ＭＳ Ｐゴシック" pitchFamily="34" charset="-128"/>
              </a:rPr>
              <a:t>much </a:t>
            </a:r>
            <a:r>
              <a:rPr lang="en-US" i="1" dirty="0">
                <a:solidFill>
                  <a:srgbClr val="008000"/>
                </a:solidFill>
                <a:ea typeface="ＭＳ Ｐゴシック" pitchFamily="34" charset="-128"/>
              </a:rPr>
              <a:t>faster than </a:t>
            </a:r>
            <a:r>
              <a:rPr lang="en-US" b="1" dirty="0">
                <a:latin typeface="Courier New" panose="02070309020205020404" pitchFamily="49" charset="0"/>
                <a:ea typeface="ＭＳ Ｐゴシック" pitchFamily="34" charset="-128"/>
                <a:cs typeface="Courier New" panose="02070309020205020404" pitchFamily="49" charset="0"/>
              </a:rPr>
              <a:t>sum(range(n))</a:t>
            </a:r>
            <a:r>
              <a:rPr lang="en-US" i="1" dirty="0">
                <a:solidFill>
                  <a:srgbClr val="008000"/>
                </a:solidFill>
                <a:ea typeface="ＭＳ Ｐゴシック" pitchFamily="34" charset="-128"/>
              </a:rPr>
              <a:t>for large n</a:t>
            </a:r>
          </a:p>
          <a:p>
            <a:pPr marL="0" indent="0" eaLnBrk="1" hangingPunct="1">
              <a:lnSpc>
                <a:spcPct val="90000"/>
              </a:lnSpc>
              <a:buNone/>
            </a:pPr>
            <a:endParaRPr lang="en-US" i="1" dirty="0">
              <a:solidFill>
                <a:srgbClr val="008000"/>
              </a:solidFill>
              <a:ea typeface="ＭＳ Ｐゴシック" pitchFamily="34" charset="-128"/>
            </a:endParaRPr>
          </a:p>
          <a:p>
            <a:pPr eaLnBrk="1" hangingPunct="1">
              <a:lnSpc>
                <a:spcPct val="90000"/>
              </a:lnSpc>
            </a:pPr>
            <a:r>
              <a:rPr lang="en-US" dirty="0">
                <a:ea typeface="ＭＳ Ｐゴシック" pitchFamily="34" charset="-128"/>
              </a:rPr>
              <a:t>Similarly, </a:t>
            </a:r>
          </a:p>
          <a:p>
            <a:pPr marL="0" indent="0" eaLnBrk="1" hangingPunct="1">
              <a:lnSpc>
                <a:spcPct val="90000"/>
              </a:lnSpc>
              <a:buNone/>
            </a:pPr>
            <a:r>
              <a:rPr lang="en-US" sz="1800" kern="0" dirty="0">
                <a:latin typeface="Courier New" pitchFamily="49" charset="0"/>
              </a:rPr>
              <a:t>&gt;&gt;&gt; sum(x for x in </a:t>
            </a:r>
            <a:r>
              <a:rPr lang="en-US" sz="1800" kern="0" dirty="0" err="1">
                <a:latin typeface="Courier New" pitchFamily="49" charset="0"/>
              </a:rPr>
              <a:t>xrange</a:t>
            </a:r>
            <a:r>
              <a:rPr lang="en-US" sz="1800" kern="0" dirty="0">
                <a:latin typeface="Courier New" pitchFamily="49" charset="0"/>
              </a:rPr>
              <a:t>(10**8) if x%5==0)</a:t>
            </a:r>
          </a:p>
          <a:p>
            <a:pPr marL="0" indent="0" eaLnBrk="1" hangingPunct="1">
              <a:lnSpc>
                <a:spcPct val="90000"/>
              </a:lnSpc>
              <a:buNone/>
            </a:pPr>
            <a:r>
              <a:rPr lang="en-US" sz="1800" kern="0" dirty="0">
                <a:latin typeface="Courier New" pitchFamily="49" charset="0"/>
              </a:rPr>
              <a:t>999999950000000L</a:t>
            </a:r>
          </a:p>
          <a:p>
            <a:pPr marL="0" indent="0" eaLnBrk="1" hangingPunct="1">
              <a:lnSpc>
                <a:spcPct val="90000"/>
              </a:lnSpc>
              <a:buNone/>
            </a:pPr>
            <a:r>
              <a:rPr lang="en-US" sz="2000" dirty="0">
                <a:solidFill>
                  <a:schemeClr val="accent2"/>
                </a:solidFill>
                <a:ea typeface="ＭＳ Ｐゴシック" pitchFamily="34" charset="-128"/>
              </a:rPr>
              <a:t>which uses a </a:t>
            </a:r>
            <a:r>
              <a:rPr lang="en-US" sz="2000" i="1" dirty="0">
                <a:solidFill>
                  <a:schemeClr val="accent2"/>
                </a:solidFill>
                <a:ea typeface="ＭＳ Ｐゴシック" pitchFamily="34" charset="-128"/>
              </a:rPr>
              <a:t>generator comprehension </a:t>
            </a:r>
            <a:r>
              <a:rPr lang="en-US" sz="2000" dirty="0">
                <a:solidFill>
                  <a:schemeClr val="accent2"/>
                </a:solidFill>
                <a:ea typeface="ＭＳ Ｐゴシック" pitchFamily="34" charset="-128"/>
              </a:rPr>
              <a:t>is much faster than</a:t>
            </a:r>
          </a:p>
          <a:p>
            <a:pPr marL="0" indent="0" algn="ctr" eaLnBrk="1" hangingPunct="1">
              <a:lnSpc>
                <a:spcPct val="90000"/>
              </a:lnSpc>
              <a:buNone/>
            </a:pPr>
            <a:endParaRPr lang="en-US" sz="2000" dirty="0">
              <a:ea typeface="ＭＳ Ｐゴシック" pitchFamily="34" charset="-128"/>
            </a:endParaRPr>
          </a:p>
          <a:p>
            <a:pPr marL="0" indent="0" eaLnBrk="1" hangingPunct="1">
              <a:lnSpc>
                <a:spcPct val="90000"/>
              </a:lnSpc>
              <a:buNone/>
            </a:pPr>
            <a:r>
              <a:rPr lang="en-US" sz="1800" kern="0" dirty="0">
                <a:latin typeface="Courier New" pitchFamily="49" charset="0"/>
              </a:rPr>
              <a:t>&gt;&gt;&gt; sum([x for x in </a:t>
            </a:r>
            <a:r>
              <a:rPr lang="en-US" sz="1800" kern="0" dirty="0" err="1">
                <a:latin typeface="Courier New" pitchFamily="49" charset="0"/>
              </a:rPr>
              <a:t>xrange</a:t>
            </a:r>
            <a:r>
              <a:rPr lang="en-US" sz="1800" kern="0" dirty="0">
                <a:latin typeface="Courier New" pitchFamily="49" charset="0"/>
              </a:rPr>
              <a:t>(10**8) if x%5==0])</a:t>
            </a:r>
          </a:p>
          <a:p>
            <a:pPr marL="0" indent="0" eaLnBrk="1" hangingPunct="1">
              <a:lnSpc>
                <a:spcPct val="90000"/>
              </a:lnSpc>
              <a:buNone/>
            </a:pPr>
            <a:r>
              <a:rPr lang="en-US" sz="1800" kern="0" dirty="0">
                <a:latin typeface="Courier New" pitchFamily="49" charset="0"/>
              </a:rPr>
              <a:t>999999950000000L</a:t>
            </a:r>
          </a:p>
          <a:p>
            <a:pPr marL="0" indent="0" eaLnBrk="1" hangingPunct="1">
              <a:lnSpc>
                <a:spcPct val="90000"/>
              </a:lnSpc>
              <a:buNone/>
            </a:pPr>
            <a:r>
              <a:rPr lang="en-US" sz="2000" dirty="0">
                <a:solidFill>
                  <a:schemeClr val="accent2"/>
                </a:solidFill>
                <a:ea typeface="ＭＳ Ｐゴシック" pitchFamily="34" charset="-128"/>
              </a:rPr>
              <a:t>which creates the entire list before computing the sum</a:t>
            </a:r>
          </a:p>
          <a:p>
            <a:pPr marL="0" indent="0" eaLnBrk="1" hangingPunct="1">
              <a:buNone/>
            </a:pPr>
            <a:r>
              <a:rPr lang="en-US" kern="0" dirty="0">
                <a:ea typeface="ＭＳ Ｐゴシック" pitchFamily="34" charset="-128"/>
              </a:rPr>
              <a:t> </a:t>
            </a:r>
          </a:p>
          <a:p>
            <a:pPr lvl="1" eaLnBrk="1" hangingPunct="1"/>
            <a:endParaRPr lang="en-US" kern="0" dirty="0">
              <a:ea typeface="ＭＳ Ｐゴシック" pitchFamily="34" charset="-128"/>
            </a:endParaRPr>
          </a:p>
        </p:txBody>
      </p:sp>
    </p:spTree>
    <p:extLst>
      <p:ext uri="{BB962C8B-B14F-4D97-AF65-F5344CB8AC3E}">
        <p14:creationId xmlns:p14="http://schemas.microsoft.com/office/powerpoint/2010/main" val="331688604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Plan for next time</a:t>
            </a:r>
          </a:p>
        </p:txBody>
      </p:sp>
      <p:sp>
        <p:nvSpPr>
          <p:cNvPr id="3" name="Content Placeholder 2"/>
          <p:cNvSpPr>
            <a:spLocks noGrp="1"/>
          </p:cNvSpPr>
          <p:nvPr>
            <p:ph idx="1"/>
          </p:nvPr>
        </p:nvSpPr>
        <p:spPr/>
        <p:txBody>
          <a:bodyPr/>
          <a:lstStyle/>
          <a:p>
            <a:r>
              <a:rPr lang="en-US" dirty="0"/>
              <a:t>Import</a:t>
            </a:r>
          </a:p>
          <a:p>
            <a:r>
              <a:rPr lang="en-US" dirty="0"/>
              <a:t>Functions</a:t>
            </a:r>
          </a:p>
          <a:p>
            <a:pPr lvl="1"/>
            <a:r>
              <a:rPr lang="en-US" dirty="0" err="1"/>
              <a:t>Args</a:t>
            </a:r>
            <a:r>
              <a:rPr lang="en-US" dirty="0"/>
              <a:t>, </a:t>
            </a:r>
            <a:r>
              <a:rPr lang="en-US" dirty="0" err="1"/>
              <a:t>kwargs</a:t>
            </a:r>
            <a:endParaRPr lang="en-US" dirty="0"/>
          </a:p>
          <a:p>
            <a:r>
              <a:rPr lang="en-US" dirty="0"/>
              <a:t>Classes</a:t>
            </a:r>
          </a:p>
          <a:p>
            <a:pPr lvl="1"/>
            <a:r>
              <a:rPr lang="en-US" dirty="0"/>
              <a:t>“magic” methods (objects behave like built-in types)</a:t>
            </a:r>
          </a:p>
          <a:p>
            <a:r>
              <a:rPr lang="en-US" dirty="0"/>
              <a:t>Profiling</a:t>
            </a:r>
          </a:p>
          <a:p>
            <a:pPr lvl="1"/>
            <a:r>
              <a:rPr lang="en-US" dirty="0" err="1"/>
              <a:t>timeit</a:t>
            </a:r>
            <a:endParaRPr lang="en-US" dirty="0"/>
          </a:p>
          <a:p>
            <a:pPr lvl="1"/>
            <a:r>
              <a:rPr lang="en-US" dirty="0" err="1"/>
              <a:t>cProfile</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51</a:t>
            </a:fld>
            <a:endParaRPr lang="en-US" altLang="en-US"/>
          </a:p>
        </p:txBody>
      </p:sp>
    </p:spTree>
    <p:extLst>
      <p:ext uri="{BB962C8B-B14F-4D97-AF65-F5344CB8AC3E}">
        <p14:creationId xmlns:p14="http://schemas.microsoft.com/office/powerpoint/2010/main" val="9009929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a:t>Which Python? </a:t>
            </a:r>
          </a:p>
        </p:txBody>
      </p:sp>
      <p:sp>
        <p:nvSpPr>
          <p:cNvPr id="16388" name="Rectangle 3"/>
          <p:cNvSpPr>
            <a:spLocks noGrp="1" noChangeArrowheads="1"/>
          </p:cNvSpPr>
          <p:nvPr>
            <p:ph type="body" idx="1"/>
          </p:nvPr>
        </p:nvSpPr>
        <p:spPr>
          <a:xfrm>
            <a:off x="685799" y="1295400"/>
            <a:ext cx="4114801" cy="4572000"/>
          </a:xfrm>
        </p:spPr>
        <p:txBody>
          <a:bodyPr/>
          <a:lstStyle/>
          <a:p>
            <a:r>
              <a:rPr lang="en-US" dirty="0"/>
              <a:t>Python 3.7.0 is the latest stable version</a:t>
            </a:r>
          </a:p>
          <a:p>
            <a:pPr lvl="1"/>
            <a:r>
              <a:rPr lang="en-US" dirty="0"/>
              <a:t>Current version on </a:t>
            </a:r>
            <a:r>
              <a:rPr lang="en-US" dirty="0" err="1"/>
              <a:t>Eniac</a:t>
            </a:r>
            <a:r>
              <a:rPr lang="en-US" dirty="0"/>
              <a:t> is </a:t>
            </a:r>
            <a:r>
              <a:rPr lang="en-US" dirty="0" smtClean="0"/>
              <a:t>3.6.5, </a:t>
            </a:r>
            <a:r>
              <a:rPr lang="en-US" dirty="0"/>
              <a:t>so we’ll use it</a:t>
            </a:r>
          </a:p>
          <a:p>
            <a:pPr lvl="1"/>
            <a:r>
              <a:rPr lang="en-US" dirty="0"/>
              <a:t>Last stable release before version </a:t>
            </a:r>
            <a:r>
              <a:rPr lang="en-US" dirty="0" smtClean="0"/>
              <a:t>3.7.4</a:t>
            </a:r>
            <a:endParaRPr lang="en-US" dirty="0"/>
          </a:p>
          <a:p>
            <a:r>
              <a:rPr lang="en-US" dirty="0"/>
              <a:t>Why not Python 2?</a:t>
            </a:r>
          </a:p>
          <a:p>
            <a:pPr lvl="1"/>
            <a:r>
              <a:rPr lang="en-US" dirty="0"/>
              <a:t>Latest version 2.7.15.</a:t>
            </a:r>
          </a:p>
          <a:p>
            <a:pPr lvl="1"/>
            <a:r>
              <a:rPr lang="en-US" dirty="0"/>
              <a:t>Python 2.7 will no longer be supported after 2020 (</a:t>
            </a:r>
            <a:r>
              <a:rPr lang="en-US" dirty="0">
                <a:hlinkClick r:id="rId3"/>
              </a:rPr>
              <a:t>https://pythonclock.org/</a:t>
            </a:r>
            <a:r>
              <a:rPr lang="en-US" dirty="0"/>
              <a:t>)</a:t>
            </a:r>
          </a:p>
          <a:p>
            <a:pPr lvl="1"/>
            <a:r>
              <a:rPr lang="en-US" dirty="0"/>
              <a:t>Reading: </a:t>
            </a:r>
            <a:r>
              <a:rPr lang="en-US" dirty="0">
                <a:hlinkClick r:id="rId4"/>
              </a:rPr>
              <a:t>What should I learn as a beginner: Python 2 or Python 3?</a:t>
            </a:r>
            <a:endParaRPr lang="en-US" dirty="0"/>
          </a:p>
        </p:txBody>
      </p:sp>
      <p:sp>
        <p:nvSpPr>
          <p:cNvPr id="5" name="Date Placeholder 4"/>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8195" name="Slide Number Placeholder 5"/>
          <p:cNvSpPr>
            <a:spLocks noGrp="1"/>
          </p:cNvSpPr>
          <p:nvPr>
            <p:ph type="sldNum" sz="quarter" idx="12"/>
          </p:nvPr>
        </p:nvSpPr>
        <p:spPr/>
        <p:txBody>
          <a:bodyPr/>
          <a:lstStyle/>
          <a:p>
            <a:r>
              <a:rPr lang="en-US" altLang="en-US"/>
              <a:t>       </a:t>
            </a:r>
            <a:fld id="{89A7C73C-9771-4FEF-B453-01842DD6983A}" type="slidenum">
              <a:rPr lang="en-US" altLang="en-US" smtClean="0"/>
              <a:pPr/>
              <a:t>6</a:t>
            </a:fld>
            <a:endParaRPr lang="en-US" altLang="en-US"/>
          </a:p>
        </p:txBody>
      </p:sp>
      <p:pic>
        <p:nvPicPr>
          <p:cNvPr id="2" name="Picture 1">
            <a:extLst>
              <a:ext uri="{FF2B5EF4-FFF2-40B4-BE49-F238E27FC236}">
                <a16:creationId xmlns:a16="http://schemas.microsoft.com/office/drawing/2014/main" xmlns="" id="{9D963EE5-B2F4-FE4B-AA74-98E9C85F7D4D}"/>
              </a:ext>
            </a:extLst>
          </p:cNvPr>
          <p:cNvPicPr>
            <a:picLocks noChangeAspect="1"/>
          </p:cNvPicPr>
          <p:nvPr/>
        </p:nvPicPr>
        <p:blipFill>
          <a:blip r:embed="rId5"/>
          <a:stretch>
            <a:fillRect/>
          </a:stretch>
        </p:blipFill>
        <p:spPr>
          <a:xfrm>
            <a:off x="5211097" y="0"/>
            <a:ext cx="3932903" cy="68580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Python </a:t>
            </a:r>
            <a:r>
              <a:rPr lang="en-US" dirty="0" smtClean="0"/>
              <a:t>REPL Environment</a:t>
            </a:r>
            <a:endParaRPr lang="en-US" dirty="0"/>
          </a:p>
        </p:txBody>
      </p:sp>
      <p:sp>
        <p:nvSpPr>
          <p:cNvPr id="3" name="Content Placeholder 2"/>
          <p:cNvSpPr>
            <a:spLocks noGrp="1"/>
          </p:cNvSpPr>
          <p:nvPr>
            <p:ph idx="1"/>
          </p:nvPr>
        </p:nvSpPr>
        <p:spPr/>
        <p:txBody>
          <a:bodyPr/>
          <a:lstStyle/>
          <a:p>
            <a:r>
              <a:rPr lang="en-US" dirty="0"/>
              <a:t>REPL</a:t>
            </a:r>
          </a:p>
          <a:p>
            <a:pPr lvl="1"/>
            <a:r>
              <a:rPr lang="en-US" dirty="0"/>
              <a:t>Read-Evaluate-Print Loop</a:t>
            </a:r>
          </a:p>
          <a:p>
            <a:pPr lvl="1"/>
            <a:r>
              <a:rPr lang="en-US" dirty="0"/>
              <a:t>Type “python” at the terminal</a:t>
            </a:r>
          </a:p>
          <a:p>
            <a:pPr lvl="1"/>
            <a:r>
              <a:rPr lang="en-US" dirty="0"/>
              <a:t>Convenient for </a:t>
            </a:r>
            <a:r>
              <a:rPr lang="en-US" dirty="0" smtClean="0"/>
              <a:t>testing</a:t>
            </a:r>
          </a:p>
          <a:p>
            <a:pPr lvl="1"/>
            <a:r>
              <a:rPr lang="en-US" dirty="0" smtClean="0"/>
              <a:t>If you’d like syntax highlighting in REPL try </a:t>
            </a:r>
            <a:r>
              <a:rPr lang="en-US" dirty="0" err="1" smtClean="0">
                <a:hlinkClick r:id="rId3"/>
              </a:rPr>
              <a:t>bpython</a:t>
            </a:r>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D345FA19-8EE4-488F-AE95-E13DFBBD1112}" type="slidenum">
              <a:rPr lang="en-US" altLang="en-US" smtClean="0"/>
              <a:pPr/>
              <a:t>7</a:t>
            </a:fld>
            <a:endParaRPr lang="en-US" altLang="en-US"/>
          </a:p>
        </p:txBody>
      </p:sp>
      <p:pic>
        <p:nvPicPr>
          <p:cNvPr id="5" name="Picture 4">
            <a:extLst>
              <a:ext uri="{FF2B5EF4-FFF2-40B4-BE49-F238E27FC236}">
                <a16:creationId xmlns:a16="http://schemas.microsoft.com/office/drawing/2014/main" xmlns="" id="{DA2ADE2D-F92C-434B-B4CE-D6B82E16D3AF}"/>
              </a:ext>
            </a:extLst>
          </p:cNvPr>
          <p:cNvPicPr>
            <a:picLocks noChangeAspect="1"/>
          </p:cNvPicPr>
          <p:nvPr/>
        </p:nvPicPr>
        <p:blipFill>
          <a:blip r:embed="rId4"/>
          <a:stretch>
            <a:fillRect/>
          </a:stretch>
        </p:blipFill>
        <p:spPr>
          <a:xfrm>
            <a:off x="736600" y="3429000"/>
            <a:ext cx="7670800" cy="2541101"/>
          </a:xfrm>
          <a:prstGeom prst="rect">
            <a:avLst/>
          </a:prstGeom>
          <a:ln w="19050">
            <a:solidFill>
              <a:schemeClr val="tx1"/>
            </a:solidFill>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Python </a:t>
            </a:r>
            <a:r>
              <a:rPr lang="en-US" dirty="0" smtClean="0"/>
              <a:t>Scripts</a:t>
            </a:r>
            <a:endParaRPr lang="en-US" dirty="0"/>
          </a:p>
        </p:txBody>
      </p:sp>
      <p:sp>
        <p:nvSpPr>
          <p:cNvPr id="3" name="Content Placeholder 2"/>
          <p:cNvSpPr>
            <a:spLocks noGrp="1"/>
          </p:cNvSpPr>
          <p:nvPr>
            <p:ph idx="1"/>
          </p:nvPr>
        </p:nvSpPr>
        <p:spPr/>
        <p:txBody>
          <a:bodyPr/>
          <a:lstStyle/>
          <a:p>
            <a:r>
              <a:rPr lang="en-US" dirty="0" smtClean="0"/>
              <a:t>Scripts</a:t>
            </a:r>
          </a:p>
          <a:p>
            <a:pPr lvl="1"/>
            <a:r>
              <a:rPr lang="en-US" dirty="0" smtClean="0"/>
              <a:t>Create a file with your favorite text editor (like Sublime)</a:t>
            </a:r>
          </a:p>
          <a:p>
            <a:pPr lvl="1"/>
            <a:r>
              <a:rPr lang="en-US" dirty="0" smtClean="0"/>
              <a:t>Type “python3 </a:t>
            </a:r>
            <a:r>
              <a:rPr lang="en-US" dirty="0" err="1"/>
              <a:t>script_name.py</a:t>
            </a:r>
            <a:r>
              <a:rPr lang="en-US" dirty="0"/>
              <a:t>” at the terminal to </a:t>
            </a:r>
            <a:r>
              <a:rPr lang="en-US" dirty="0"/>
              <a:t>run</a:t>
            </a:r>
          </a:p>
          <a:p>
            <a:pPr lvl="1"/>
            <a:r>
              <a:rPr lang="en-US" dirty="0"/>
              <a:t>Not REPL, need to explicitly </a:t>
            </a:r>
            <a:r>
              <a:rPr lang="en-US" dirty="0" smtClean="0"/>
              <a:t>print</a:t>
            </a:r>
            <a:endParaRPr lang="en-US" dirty="0"/>
          </a:p>
          <a:p>
            <a:pPr lvl="1"/>
            <a:r>
              <a:rPr lang="en-US" dirty="0"/>
              <a:t>Homework submitted as scripts</a:t>
            </a:r>
          </a:p>
          <a:p>
            <a:pPr lvl="1"/>
            <a:endParaRPr lang="en-US" dirty="0"/>
          </a:p>
          <a:p>
            <a:pPr lvl="1"/>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D345FA19-8EE4-488F-AE95-E13DFBBD1112}" type="slidenum">
              <a:rPr lang="en-US" altLang="en-US" smtClean="0"/>
              <a:pPr/>
              <a:t>8</a:t>
            </a:fld>
            <a:endParaRPr lang="en-US" altLang="en-US"/>
          </a:p>
        </p:txBody>
      </p:sp>
      <p:pic>
        <p:nvPicPr>
          <p:cNvPr id="5" name="Picture 4">
            <a:extLst>
              <a:ext uri="{FF2B5EF4-FFF2-40B4-BE49-F238E27FC236}">
                <a16:creationId xmlns:a16="http://schemas.microsoft.com/office/drawing/2014/main" xmlns="" id="{0C21B144-8DF1-8B4D-A490-5E414D16BE79}"/>
              </a:ext>
            </a:extLst>
          </p:cNvPr>
          <p:cNvPicPr>
            <a:picLocks noChangeAspect="1"/>
          </p:cNvPicPr>
          <p:nvPr/>
        </p:nvPicPr>
        <p:blipFill>
          <a:blip r:embed="rId2"/>
          <a:stretch>
            <a:fillRect/>
          </a:stretch>
        </p:blipFill>
        <p:spPr>
          <a:xfrm>
            <a:off x="609600" y="3395583"/>
            <a:ext cx="8305800" cy="3281021"/>
          </a:xfrm>
          <a:prstGeom prst="rect">
            <a:avLst/>
          </a:prstGeom>
          <a:ln w="19050">
            <a:solidFill>
              <a:schemeClr val="tx1"/>
            </a:solidFill>
          </a:ln>
        </p:spPr>
      </p:pic>
      <p:pic>
        <p:nvPicPr>
          <p:cNvPr id="2" name="Picture 1"/>
          <p:cNvPicPr>
            <a:picLocks noChangeAspect="1"/>
          </p:cNvPicPr>
          <p:nvPr/>
        </p:nvPicPr>
        <p:blipFill>
          <a:blip r:embed="rId3"/>
          <a:stretch>
            <a:fillRect/>
          </a:stretch>
        </p:blipFill>
        <p:spPr>
          <a:xfrm>
            <a:off x="7747000" y="254000"/>
            <a:ext cx="1168400" cy="1168400"/>
          </a:xfrm>
          <a:prstGeom prst="rect">
            <a:avLst/>
          </a:prstGeom>
        </p:spPr>
      </p:pic>
    </p:spTree>
    <p:extLst>
      <p:ext uri="{BB962C8B-B14F-4D97-AF65-F5344CB8AC3E}">
        <p14:creationId xmlns:p14="http://schemas.microsoft.com/office/powerpoint/2010/main" val="2140292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PyCharm</a:t>
            </a:r>
            <a:r>
              <a:rPr lang="en-US" dirty="0" smtClean="0"/>
              <a:t> IDE</a:t>
            </a:r>
            <a:endParaRPr lang="en-US" dirty="0"/>
          </a:p>
        </p:txBody>
      </p:sp>
      <p:sp>
        <p:nvSpPr>
          <p:cNvPr id="4" name="Date Placeholder 3"/>
          <p:cNvSpPr>
            <a:spLocks noGrp="1"/>
          </p:cNvSpPr>
          <p:nvPr>
            <p:ph type="dt" sz="half" idx="10"/>
          </p:nvPr>
        </p:nvSpPr>
        <p:spPr/>
        <p:txBody>
          <a:bodyPr/>
          <a:lstStyle/>
          <a:p>
            <a:pPr>
              <a:defRPr/>
            </a:pPr>
            <a:r>
              <a:rPr lang="en-US" altLang="en-US" smtClean="0"/>
              <a:t>CIS 421/521 - Fall </a:t>
            </a:r>
            <a:r>
              <a:rPr lang="is-IS" altLang="en-U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FF218A79-847B-4EDE-B641-1522D2F7CD57}" type="slidenum">
              <a:rPr lang="en-US" altLang="en-US" smtClean="0"/>
              <a:pPr>
                <a:defRPr/>
              </a:pPr>
              <a:t>9</a:t>
            </a:fld>
            <a:endParaRPr lang="en-US" altLang="en-US"/>
          </a:p>
        </p:txBody>
      </p:sp>
      <p:pic>
        <p:nvPicPr>
          <p:cNvPr id="9" name="Content Placeholder 8"/>
          <p:cNvPicPr>
            <a:picLocks noGrp="1" noChangeAspect="1"/>
          </p:cNvPicPr>
          <p:nvPr>
            <p:ph idx="1"/>
          </p:nvPr>
        </p:nvPicPr>
        <p:blipFill>
          <a:blip r:embed="rId2"/>
          <a:stretch>
            <a:fillRect/>
          </a:stretch>
        </p:blipFill>
        <p:spPr>
          <a:xfrm>
            <a:off x="685800" y="1316474"/>
            <a:ext cx="7772400" cy="4529851"/>
          </a:xfrm>
        </p:spPr>
      </p:pic>
      <p:pic>
        <p:nvPicPr>
          <p:cNvPr id="6" name="Picture 5"/>
          <p:cNvPicPr>
            <a:picLocks noChangeAspect="1"/>
          </p:cNvPicPr>
          <p:nvPr/>
        </p:nvPicPr>
        <p:blipFill>
          <a:blip r:embed="rId3"/>
          <a:stretch>
            <a:fillRect/>
          </a:stretch>
        </p:blipFill>
        <p:spPr>
          <a:xfrm>
            <a:off x="7162800" y="152400"/>
            <a:ext cx="1828800" cy="1828800"/>
          </a:xfrm>
          <a:prstGeom prst="rect">
            <a:avLst/>
          </a:prstGeom>
        </p:spPr>
      </p:pic>
    </p:spTree>
    <p:extLst>
      <p:ext uri="{BB962C8B-B14F-4D97-AF65-F5344CB8AC3E}">
        <p14:creationId xmlns:p14="http://schemas.microsoft.com/office/powerpoint/2010/main" val="1145224101"/>
      </p:ext>
    </p:extLst>
  </p:cSld>
  <p:clrMapOvr>
    <a:masterClrMapping/>
  </p:clrMapOvr>
  <p:transition/>
</p:sld>
</file>

<file path=ppt/theme/theme1.xml><?xml version="1.0" encoding="utf-8"?>
<a:theme xmlns:a="http://schemas.openxmlformats.org/drawingml/2006/main" name="2_bbn-upenn">
  <a:themeElements>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11402</TotalTime>
  <Words>3144</Words>
  <Application>Microsoft Macintosh PowerPoint</Application>
  <PresentationFormat>On-screen Show (4:3)</PresentationFormat>
  <Paragraphs>733</Paragraphs>
  <Slides>51</Slides>
  <Notes>42</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Courier</vt:lpstr>
      <vt:lpstr>Courier New</vt:lpstr>
      <vt:lpstr>Lucida Sans Unicode</vt:lpstr>
      <vt:lpstr>Mangal</vt:lpstr>
      <vt:lpstr>ＭＳ Ｐゴシック</vt:lpstr>
      <vt:lpstr>Symbol</vt:lpstr>
      <vt:lpstr>Times</vt:lpstr>
      <vt:lpstr>Times New Roman</vt:lpstr>
      <vt:lpstr>Wingdings</vt:lpstr>
      <vt:lpstr>Arial</vt:lpstr>
      <vt:lpstr>2_bbn-upenn</vt:lpstr>
      <vt:lpstr>A Brief Introduction to Python for those who know Java</vt:lpstr>
      <vt:lpstr>Plan Day 1</vt:lpstr>
      <vt:lpstr>Python</vt:lpstr>
      <vt:lpstr>Some Positive Features of Python</vt:lpstr>
      <vt:lpstr>Recommended Reading</vt:lpstr>
      <vt:lpstr>Which Python? </vt:lpstr>
      <vt:lpstr>Python REPL Environment</vt:lpstr>
      <vt:lpstr>Python Scripts</vt:lpstr>
      <vt:lpstr>PyCharm IDE</vt:lpstr>
      <vt:lpstr>Python Notebooks</vt:lpstr>
      <vt:lpstr>Structure of Python File</vt:lpstr>
      <vt:lpstr>Objects and Types</vt:lpstr>
      <vt:lpstr>Static vs Dynamic Typing</vt:lpstr>
      <vt:lpstr>Math Basics</vt:lpstr>
      <vt:lpstr>Strings</vt:lpstr>
      <vt:lpstr>A Simple Code Sample</vt:lpstr>
      <vt:lpstr>References and Mutability</vt:lpstr>
      <vt:lpstr>Sequence types:  Tuples, Lists, and Strings</vt:lpstr>
      <vt:lpstr>Sequence Types</vt:lpstr>
      <vt:lpstr>Sequence Types</vt:lpstr>
      <vt:lpstr>Slicing: Return Copy of a Subsequence</vt:lpstr>
      <vt:lpstr>Operations on Lists</vt:lpstr>
      <vt:lpstr>Operations on Lists 2</vt:lpstr>
      <vt:lpstr>Operations on Strings</vt:lpstr>
      <vt:lpstr>Tuples</vt:lpstr>
      <vt:lpstr>Dictionaries: a mapping collection type</vt:lpstr>
      <vt:lpstr>Dict: Create, Access, Update</vt:lpstr>
      <vt:lpstr>Dict: Useful Methods</vt:lpstr>
      <vt:lpstr>For Loops</vt:lpstr>
      <vt:lpstr>For Loops</vt:lpstr>
      <vt:lpstr>List Comprehensions replace loops!</vt:lpstr>
      <vt:lpstr>List Comprehensions replace loops!</vt:lpstr>
      <vt:lpstr>Filtered List Comprehensions</vt:lpstr>
      <vt:lpstr>List Comprehension extra for</vt:lpstr>
      <vt:lpstr>Dictionary, Set Comprehensions</vt:lpstr>
      <vt:lpstr>Iterators</vt:lpstr>
      <vt:lpstr>Iterator Objects</vt:lpstr>
      <vt:lpstr>Iterators</vt:lpstr>
      <vt:lpstr>Iterators: The real truth about For.. In..</vt:lpstr>
      <vt:lpstr>An Iterator Class</vt:lpstr>
      <vt:lpstr>Iterators use memory efficiently</vt:lpstr>
      <vt:lpstr>Generators</vt:lpstr>
      <vt:lpstr>Generators: using yield</vt:lpstr>
      <vt:lpstr>Generators: What does yield do?</vt:lpstr>
      <vt:lpstr>Generators</vt:lpstr>
      <vt:lpstr>Generators</vt:lpstr>
      <vt:lpstr>Using generators: merging sequences</vt:lpstr>
      <vt:lpstr>Using generators</vt:lpstr>
      <vt:lpstr>Generators and exceptions</vt:lpstr>
      <vt:lpstr>Generator comprehensions</vt:lpstr>
      <vt:lpstr>Plan for next time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Matt Huenerfauth</dc:creator>
  <cp:lastModifiedBy>Callison-Burch, Christopher</cp:lastModifiedBy>
  <cp:revision>813</cp:revision>
  <cp:lastPrinted>2012-09-13T14:49:24Z</cp:lastPrinted>
  <dcterms:created xsi:type="dcterms:W3CDTF">2004-01-09T06:54:45Z</dcterms:created>
  <dcterms:modified xsi:type="dcterms:W3CDTF">2019-08-29T13:46:16Z</dcterms:modified>
</cp:coreProperties>
</file>